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99" r:id="rId17"/>
    <p:sldId id="312" r:id="rId18"/>
    <p:sldId id="300" r:id="rId19"/>
    <p:sldId id="303" r:id="rId20"/>
    <p:sldId id="301" r:id="rId21"/>
    <p:sldId id="302" r:id="rId22"/>
    <p:sldId id="304" r:id="rId23"/>
    <p:sldId id="305" r:id="rId24"/>
    <p:sldId id="306" r:id="rId25"/>
    <p:sldId id="307" r:id="rId26"/>
    <p:sldId id="314" r:id="rId27"/>
    <p:sldId id="308" r:id="rId28"/>
    <p:sldId id="315" r:id="rId29"/>
    <p:sldId id="309" r:id="rId30"/>
    <p:sldId id="316" r:id="rId31"/>
    <p:sldId id="310" r:id="rId32"/>
    <p:sldId id="317" r:id="rId33"/>
    <p:sldId id="311" r:id="rId34"/>
    <p:sldId id="313" r:id="rId35"/>
    <p:sldId id="318" r:id="rId36"/>
    <p:sldId id="319" r:id="rId37"/>
    <p:sldId id="320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0547" autoAdjust="0"/>
  </p:normalViewPr>
  <p:slideViewPr>
    <p:cSldViewPr snapToGrid="0">
      <p:cViewPr varScale="1">
        <p:scale>
          <a:sx n="58" d="100"/>
          <a:sy n="58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2:47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64 24575,'674'0'0,"-654"-2"0,0 0 0,0-1 0,0-1 0,-1-1 0,26-10 0,-25 8 0,2 0 0,-1 2 0,0 0 0,27-2 0,268 6 0,-151 3 0,-152-2 0,26-1 0,1 3 0,60 8 0,-57-2-455,0-2 0,55-1 0,-72-4-6371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34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24575,'4713'0'-1365,"-4687"0"-5461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35.71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24575,'238'-1'0,"264"3"0,-284 14 0,41 0 0,27-17-1365,-260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41.9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1 213 24575,'18'0'0,"-12"0"0,11 0 0,-1 0 0,0-1 0,0 0 0,0-2 0,20-5 0,-14 2 0,1 1 0,0 1 0,40-2 0,72 6 0,-66 2 0,1055-1 0,-642-1 0,-456-2 0,1 0 0,31-8 0,30-3 0,200 11 0,-14 0 0,-169-13 0,-73 9 0,56-4 0,286 10 0,-173 1 0,-176-3 0,1 0 0,39-10 0,-34 6 0,36-3 0,-41 6 0,38-9 0,-38 7 0,42-5 0,47-5 0,-79 8 0,57-3 0,6 11 0,46-2 0,-130-1 97,-1-1-1,18-6 0,6 0-1750,-16 5-5172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43.9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0 215 24575,'5'-3'0,"-1"-1"0,1 1 0,0 1 0,0-1 0,1 1 0,-1-1 0,0 2 0,1-1 0,-1 0 0,1 1 0,-1 0 0,10 0 0,26-8 0,-1-6 0,-1-3 0,-1-1 0,63-43 0,-87 54 0,1 0 0,0 1 0,1 0 0,0 2 0,0-1 0,26-3 0,-8 3 0,0 2 0,41 0 0,421 5 270,-196 0-1905,-274-1-5191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36.6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0 219 24575,'70'0'0,"265"-12"0,-163-3 0,-90 9 0,122-23 0,-24-2 0,-177 30 0,60-12 0,-44 8 0,1 1 0,29-3 0,-21 4 0,-1-2 0,0 0 0,33-12 0,-31 9 0,0 0 0,47-5 0,22 8 0,49-5 0,128-11 0,3 22 0,-95 1 0,721-2 0,-852 3 0,88 15 0,-74-8 0,-14-2 0,161 15 0,-20-8 0,18 1 0,7 6 0,-156-14 0,4 2 0,113 9 0,-2 3 0,-109-12 0,3 2 0,-22-4 0,72 4 0,151-12 253,-118-1-1871,-123 1-5208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38.8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80 24575,'155'-1'0,"176"3"0,-152 13 0,39 1 0,244-16 0,-211-1 0,-215-1 0,66-12 0,15-1 0,288 13 0,-210 4 0,445-2 0,-422-15 0,-19 0 0,-42-1 0,-104 8 0,59 0 0,-87 8 96,-8 1-388,-1-2 0,1 0-1,0 0 1,30-8 0,-28 3-6534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42.2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1 156 24575,'370'0'0,"-356"0"0,1-1 0,-1-1 0,0 0 0,0-1 0,21-7 0,64-32 0,-69 28 0,0 1 0,40-10 0,-39 17 0,0 2 0,0 1 0,55 2 0,-49 1 0,-1-1 0,48-8 0,-20 0 0,97-3 0,69 13 0,-85 1 0,525-2 0,-644 1 0,0 2 0,36 7 0,23 4 0,8 0 0,15 2 0,47-1 0,70 4 0,342-18 0,-288-2 0,-246-1 0,1-1 0,34-8 0,-32 4 0,52-2 0,380 8 0,-225 3 0,-132-1 0,135-4 0,-205-3 0,64-17 0,-65 13 0,73-9 0,223 15 0,-173 7 0,967-3 0,-1110 1 0,-1 1 0,0 1 0,24 6 0,-21-3 0,42 3 0,-40-7 197,40 4-1759,-38 0-5264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44.9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73 24575,'27'2'0,"0"0"0,40 10 0,7 1 0,339 61-10647,-354-62 9716,205 51-1746,57 10 549,-88-36 2333,323 11 0,-59-48 2187,-369-15-643,-5 0-81,-105 13-584,-1-1-1,-1 0 0,1-2 1,32-12-1,-30 10 401,1 0-1,36-7 1,125-28-1118,-45 7-436,-66 20 70,-25 4 0,0 2 0,67-5 0,43-1 0,15-1 0,-141 14 0,56-11 0,-52 7 0,36-3 0,303 7 0,-189 4 0,-96-1 0,99-3 0,-32-24 0,96-6 0,-146 20 0,125-9 0,55 6 0,91-1 0,2 18 0,-367-2-273,0-1 0,-1 1 0,1-1 0,9-3 0,1-3-6553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49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34 24575,'517'0'0,"-327"16"0,-5 0 0,333-17 0,-491 0 0,0-2 0,35-8 0,24-2 0,155 10 0,-22 2 0,-108-13 0,15-2 0,300 14 186,-222 4-1737,-178-2-5275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52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27 24575,'1497'0'-7095,"-814"0"14190,-649 2-7095,-1 1 0,40 10 0,10 1 0,-3-2 0,-37-5 0,48 3 0,389-8 0,-240-4 0,312 2 0,-525-1 0,0-2 0,35-8 0,-30 5 0,34-2 0,44 7 0,-74 3 0,0-3 0,0-1 0,52-9 0,-45 3 0,0 2 0,55-1 0,89 7 0,-69 2 0,-93-2 0,-1-2 0,0-1 0,38-10 0,-37 8-1365,-3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2:50.4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24575,'799'0'0,"-772"2"0,0 0 0,35 9 0,-30-5 0,33 2 0,-10-6 0,-26-1 0,1 0 0,40 9 0,-30-4 0,47 3 0,-31-4 0,8 8 0,-45-8 0,30 3 0,75 11 0,-41-4 0,-11-3 0,-34-5 0,52 4 0,8-11 0,-61-1 0,1 2 0,-1 1 0,42 8 0,42 19-1365,-95-21-5461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4:08.3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24575,'114'-1'-1129,"349"14"-9820,-41 8 10254,1-21 791,-157-2-137,853 2 2004,-588 0 7427,-505 0-16216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4:10.8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94 24575,'686'0'0,"-628"-3"0,0-3 0,0-3 0,74-20 0,61-11 0,-116 34 0,134 5 0,-91 3 0,-48-2 0,-14-2 0,0 3 0,86 13 0,60 7 0,-74-11 0,209 10-2608,1-21-1862,-112-1 2939,-65 2 160,294 0 9386,-263 0-7415,-168 0-7426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4:22.5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24575,'4'3'0,"-1"-1"0,1 1 0,-1-1 0,1 0 0,-1 0 0,1 0 0,0-1 0,0 1 0,0-1 0,0 0 0,5 1 0,49 4 0,-48-6 0,27 2 0,-17-2 0,0 1 0,0 1 0,29 7 0,27 11 0,239 58 0,-178-62 0,-45-6 0,-24-3 0,-37-5 0,0 2 0,50 12 0,-56-10 0,-1-1 0,1 0 0,42 0 0,77-6 0,-53-1 0,1561 2-1365,-1626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3:39.8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0 265 24575,'75'-4'0,"85"-14"0,-106 11 0,-26 2 0,-1-1 0,1-2 0,-2 0 0,1-2 0,-1-1 0,-1-1 0,0-1 0,28-20 0,-36 22 0,1 1 0,1 0 0,-1 1 0,1 1 0,1 1 0,-1 0 0,1 2 0,0 0 0,1 1 0,31-1 0,-15 2 0,41-8 0,35-3 0,370 11 0,-245 5 0,-118-4 0,135 5 0,-62 24 0,240-22 0,-247-7 0,1840 2 0,-2000-1 0,0-2 0,39-8 0,-35 5 0,38-3 0,-16 8 226,-34 1-545,-1 0 1,0-1 0,0-1 0,32-8 0,-29 4-6508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3:50.7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1 218 24575,'22'-1'0,"0"-1"0,0-1 0,0 0 0,0-2 0,0-1 0,26-10 0,39-7 0,-58 17 0,43-17 0,-23 4 0,145-53 0,-161 62 0,0 1 0,1 2 0,0 2 0,35-1 0,308 5 0,-173 3 0,575-2 0,-751 1 0,0 2 0,44 10 0,-11-1 0,97 22 0,-61-11 0,-56-14 0,3 1 0,71 7 0,-56-11 0,75 19 0,-39-6 0,161 19 0,-159-32 0,114-5 0,-86-3 0,-64 2-1365,-35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3:59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0 186 24575,'83'-1'0,"307"14"0,-81 25 0,-99-14 0,-132-14 0,85 1 0,80-12 0,-96-1 0,-56 2 0,21 1 0,121-15 0,98-8 0,3 23 0,-126 1 0,-97 0 0,136-4 0,-84-17 0,-107 11 0,150-24 0,-35 0 0,-16 3 0,-100 16 0,-32 7 0,43-5 0,254 7 0,-175 6 0,-57-1 0,105-3 0,-184 0 0,0 0 0,0 0 0,1-1 0,-1 0 0,-1-1 0,1 0 0,13-9 0,20-8 0,-33 17 22,5-2-299,1 0-1,1 0 1,-1 2-1,31-6 1,-22 8-6549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4:02.1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0 125 24575,'10'0'0,"26"0"0,1-1 0,61-10 0,-52 4 0,0 1 0,81 0 0,-101 5 0,0-2 0,39-8 0,-34 5 0,35-2 0,52-8 0,-22 3 0,204 8 0,-166 7 0,-117-2 0,46 0 0,107 12 0,-76-1 0,170-2 0,-251-10 0,-1-1 0,1 0 0,0 0 0,-1-1 0,0-1 0,0 0 0,15-8 0,23-7 0,-30 14-119,0 1 0,0 1-1,1 1 1,-1 1 0,32 2 0,-37-1-531,12 0-6176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4:11.6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24575,'10'0'0,"24"1"0,1-2 0,-1-2 0,34-6 0,-31 1 0,40-15 0,-58 18 0,0-1 0,0 2 0,0 1 0,36-2 0,81 6 0,-54 2 0,1907-3 0,-1979 0-341,0 0 0,-1-1-1,17-3 1,-6-3-6485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4:21.8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1 326 24575,'2326'0'0,"-2266"-3"0,1-4 0,-1-2 0,79-23 0,28-4 0,-80 21 0,154-7 0,-127 22 0,-18 1 0,108-13 0,21-4 0,-134 11 0,203-36 0,-204 24 0,39-15 0,-62 13 0,-32 13 0,1 1 0,-1 2 0,1 1 0,56 5 0,-14-1 0,1424-1-13022,-1469-3 13049,-1-1-1,37-8 1,-34 4 1120,52-2 0,-74 8 327,0 0 1,0-1 0,25-6-1,-18 2-4915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4:48.6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0 492 24575,'3603'0'0,"-3530"-4"0,133-24 0,-130 15 0,118-5 0,385 18 0,-233 2 0,25 14 0,-8 0 0,141-17 0,-303-13 0,-39 0 0,265 10 0,144-7 0,-28-8 0,-361 4 0,-32 1 0,381 11 0,-275 5 0,1086-2 0,-1303-2 0,67-12 0,-63 7 0,48-2 0,-68 9 0,8-1 0,0-1 0,36-6 0,10-10 0,0-3 0,103-42 0,-123 42 0,119-24 0,-14 3 0,-134 35 0,-1 1 0,1 1 0,52-3 0,87 9 0,-64 1 0,472-2 0,-527-2 0,65-12 0,34-2 0,277 16 0,-201 1 0,-198-3 0,0-1 0,0 0 0,-1-2 0,37-13 0,-34 10 0,0 1 0,0 1 0,37-3 0,261 7 0,-158 4 0,-90-3 0,89 3 0,-149 1 0,31 8 0,13 2 0,19 3 0,-56-10 0,1-2 0,27 3 0,11-7 0,-47-1 0,0 1 0,0 0 0,0 1 0,0 1 0,0 0 0,0 1 0,23 8 0,-17-2 0,0-1 0,0 0 0,1-2 0,-1-1 0,2-1 0,-1-1 0,33 1 0,373-7 0,-413 2 42,-1 0 0,1-2 1,25-6-1,0-1-1576,-19 6-5292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2:53.8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24575,'628'0'0,"-583"3"0,0 1 0,66 16 0,-110-19 0,23 6 0,-1 0 0,0 2 0,0 1 0,29 18 0,-50-27 0,38 23 0,-27-16 0,0 0 0,23 10 0,14 2 0,32 13 0,117 30 0,-45-38 0,-113-17 0,0-3 0,48 2 0,86-9 0,-63 1 0,-105 1-105,0 0 0,1 0 0,-1-1 0,0 0 0,0 0 0,0 0 0,0-1 0,-1 0 0,1-1 0,0 1 0,-1-1 0,9-6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5:40.5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24575,'907'0'0,"-624"15"0,-75-1 0,51 1 0,85 3 0,142-6-6553,-363-6 3984,333 29-3002,227 35 4193,-50-40 2151,-228-2-773,173 6 0,-90-16 162,394-5 2243,-566-15-2621,492 2 216,-721-3 0,128-20 0,85-33 0,-201 26 1681,-68 19-656,53-11 0,117-23-1025,-75 15 0,200-17-996,-144 26 586,-82 10 612,150 3 1,-224 9 1823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5:43.0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0 338 24575,'54'0'0,"87"-12"0,-79 2 0,44-7 0,141-5 0,367 21-6480,-320 3 3428,137 13-59,-10 0 1263,1234-16 14017,-1357-14-14685,-51 1-3708,565 12 1969,-416 4 3189,-96-1 1133,340-3 143,-519-7 60,204-42-1,0-1-188,-121 38 413,-27 3 1752,263-19-1917,-111 16-329,15-2 0,-65 2 2373,-137 8-1516,3-7 668,28-2 448,-121 15-1526,-13 0 520,0-1 1,52-10 0,-46 4-644,0 1 1,54 0 0,-73 6-7151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5:46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1 307 24575,'1107'0'0,"-876"16"0,-36-1 0,184-13 0,-223-3 0,-119-1 0,66-12 0,17-1 0,277 13 0,-205 4 0,-170-2 0,64 0 0,1-2 0,119-20 0,-102 0 0,-23 5 0,167-14 0,-196 29 0,128-8 0,-149 6 0,0-1 0,0-1 0,51-19 0,-56 16 0,1 1 0,-1 1 0,1 1 0,1 2 0,-1 0 0,30 1 0,62-9 0,-16 0 0,114 10 0,5 0 0,-89-13 0,7 1 0,-85 11 0,4 2 0,89-15 0,-108 10 0,1 2 0,49 3 0,12-2 0,-12-10 0,-58 7 0,31-2 0,28 6-1365,-65 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5:50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24575,'383'12'0,"83"6"0,-295-14 0,102 9 0,86 2 0,49-16 0,-368 3 0,66 12 0,-63-7 0,50 2 0,-74-9 0,35 1 0,57 9 0,179 11 122,-88-11-790,277 24-6848,68 6-805,-388-18 8377,263 73 0,-193-42 1222,-177-44-851,1-3 0,74 0 0,249-7-427,77-1 0,-141-13-1001,-58 2 354,-84 11 5840,-145 2-3217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5:53.0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74 24575,'2421'0'-14059,"-1644"0"20218,-708-3-4291,73-14 1,-85 9 1820,32-7-3124,-49 8-611,72-5 1,-102 12-296,1-1 0,-1 0-1,13-3 1,-4-2-6485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6:00.4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0 106 24575,'38'0'0,"-11"1"0,0-1 0,1-2 0,-1 0 0,29-8 0,-20 3 0,0 1 0,62-2 0,76 8 0,-75 2 0,1012-1 0,-1066 1 0,65 11 0,21 2 0,317-12 0,-230-5 0,-99 3 0,132-3 0,-47-23 0,-185 22 0,54-11 0,-42 7 0,62-6 0,308 11 0,-197 4 0,-137-1 0,79-3 0,-124 0 0,30-9 0,-33 6 0,1 1 0,21-2 0,-30 6-341,-1-1 0,0 0-1,12-4 1,-3-2-6485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6:19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0 402 24575,'9'0'0,"36"0"0,0 1 0,61 10 0,116 14 0,-122-17 0,254 13 0,-138-11 0,152 5-1810,491-12-8227,-446-5 7820,577 2 2502,-486-37 918,-338 19-538,219 11-153,-239 8-577,1112-1 65,-1165-4 913,128-22 1,67-5 680,3 16-1594,-131 6 0,181 4 0,-56 2 0,152-35 0,-277 21 0,-43 3 0,76-6 0,-16 5 1556,15 0 234,49 0-1775,120-3-16,-232 18 1,227-12 0,173-7 2780,-449 20-1699,-53-3-846,-1-1-1,49-10 1,-19 2-117,-2 0-118,76-8 0,172-13 0,-97 3 0,41-2 0,-39 24-2738,105 10-5954,-67-1 5047,69-2 13479,1 0-5319,0 0-4368,0 0-3415,158 0-6013,852 0 6604,-777 36 2351,-73-8 1651,2-29 620,-175-1-1422,1410 2 8513,-1666 0-13925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6:52.5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1 461 24575,'114'0'0,"153"19"0,35 22 0,-225-32 0,174 14 0,-221-22 0,245-3 0,-175-13 0,-68 9 0,54-4 0,376 9 0,-219 2 0,-83 1 0,177-4 0,-204-13 0,22 0 0,15 0 0,-62 3 0,23-3 0,92-4 0,-24 18-2414,100 2-5578,-23 0 3706,23-23 4441,-207 13 1459,157-21-1260,60-21 3191,-237 36-3172,79-23-373,-108 24 0,1 2 0,0 3 0,77-7 0,80-3 0,169-26 2807,-233 29-2189,-21 5-618,94-14 0,28-12 0,-146 24 1194,88-5 2545,-104 19-3385,42-2-415,-97-2 61,32-8 0,-33 7 0,-1 0 0,21-2 0,286 4 0,-169 4 0,2627-2-13662,-2264 0 11972,954 0 657,736 0 5485,-2173 0-710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6:59.3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1 462 24575,'2481'0'0,"-2454"2"0,-1 0 0,37 9 0,-31-5 0,33 2 0,-41-5 0,43 10 0,-43-8 0,45 6 0,255-9 0,-166-4 0,600 2 0,-694-3 0,75-13 0,-64 6 0,14-3 0,78-6 0,-34 3 0,-87 9 0,51-2 0,-64 9 0,0-1 0,0-2 0,0-1 0,60-17 0,76-27 0,-76 23 0,-56 17 0,1 2 0,0 1 0,49 0 0,34-3 0,26-4 0,162 8 0,-13 1 0,-105-16 0,-123 10 0,96-22 0,-33 5 0,-99 22 0,57 2 0,1 1 0,-70-2 0,35-9 0,-36 7 0,0 1 0,22-1 0,88 4 0,-87 2 0,0-2 0,81-11 0,-71 4 0,64-1 0,30-5 0,19-1 0,-97 10 0,-41 2 0,0-2 0,45-14 0,12-3 0,-16 8 0,-29 5 0,0 1 0,69-3 0,-48 11-1365,-34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01.8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1 472 24575,'206'-2'-1638,"263"-35"0,-333 20-806,113-19-339,-106 11 2783,260-9 0,13 33 839,12-1 41,-240-16-880,-85 6 0,98-13 0,177-11 0,123 36-987,27-1-3797,-126-31 2770,-186 10 2178,494-16-164,-239 17-954,-389 16 754,99-9 148,205-7 885,-300 22-723,76-2 1558,-76-13-902,-59 8 2127,39-3 0,21 7-442,-54 3-1119,0-2 1,59-10-1,-52 5-1332,63-3 0,-33 5 0,-45-1-1365,-5-2-5461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2:57.3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63 24575,'12'1'0,"0"1"0,-1 0 0,1 0 0,12 5 0,23 4 0,26-4 0,146-5 0,-107-4 0,-82 1 0,-1 2 0,1 1 0,35 8 0,-8-1 0,1-2 0,1-3 0,86-4 0,-67-1 0,-58 2 0,0 1 0,-1 1 0,21 6 0,-17-4 0,39 4 0,268-7 0,-170-4 0,-63 4 0,111-4 0,-183-2 0,40-10 0,-30 5 0,16-4 0,-33 7 0,1 1 0,0 1 0,25-1 0,-36 4 0,12 0 0,0 0 0,0-2 0,21-5 0,62-14 0,-28 7 0,-14-2 0,-43 11 0,0 0 0,1 2 0,37-5 0,246 8 0,-145 3 0,-97-2-1365,-34 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13.4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 24575,'24'1'0,"0"1"0,0 1 0,35 9 0,-11-4 0,-1-3 0,1-2 0,79-5 0,-36 0 0,2259 2 0,-2147-15 0,6-1 0,823 17 0,-1023 0-273,0-2 0,0 1 0,0-2 0,10-1 0,0-4-6553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23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0 338 24575,'9'1'0,"-1"-1"0,1 2 0,-1-1 0,0 1 0,1 0 0,12 6 0,49 26 0,-19-8 0,-16-13 0,0-2 0,1-1 0,0-2 0,46 4 0,1 1 0,-27-6 0,0-2 0,100-5 0,-64-2 0,-71 0 0,0 0 0,0-2 0,0 0 0,38-14 0,-29 9 0,38-7 0,-46 12 0,0-1 0,0 0 0,0-2 0,35-16 0,-42 17 0,-1 1 0,1 1 0,-1 0 0,1 1 0,22-1 0,35-8 0,63-17 0,-24-1 0,-82 22 0,42-6 0,-10 4 0,31-8 0,0 4 0,1 4 0,96 2 0,-112 10 0,88-3 0,-76-13 0,-60 7 0,37-2 0,15 9 0,-57 1 0,0-1 0,0-2 0,-1 0 0,33-7 0,-18-1 0,119-28 0,-134 33 0,0-2 0,31-12 0,-28 8 0,36-8 0,-50 17 0,27-8 0,1 2 0,79-5 0,-92 13 0,-8 0 0,1-1 0,-1 0 0,38-8 0,-32 3-341,1 1 0,0 2-1,30-1 1,-31 3-6485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30.5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94 24575,'75'1'0,"-21"1"0,0-3 0,95-13 0,73-24 0,-185 33 0,0 1 0,54 3 0,19-1 0,-22-12 0,-59 8 0,37-3 0,264 6 0,-169 5 0,-92-2 0,312 12 0,-2 10-2914,1-23-1873,-136-1 3479,597 2 10317,-822 2-8954,-1 0-1,1 1 0,-1 1 0,0 0 1,28 12-1,-24-8-618,1-2 1,40 8-1,-39-11-6262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37.5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0 207 24575,'21'1'0,"0"2"0,0 0 0,-1 2 0,39 13 0,-33-10 0,45 14 80,117 33-706,94 0-10793,-158-40 11008,-46-7 237,246 15-1889,583-24 2640,-722-15-444,-33 1 2858,5 0-2256,14 0-839,-96 13 104,135-21 0,-161 13 0,303-47 0,-24 19 0,295-17 0,455 54-3585,-514 3 2236,-551-2 1369,382-12 1304,25-9 876,3 21 961,-161 2-2332,-213-2-829,1 1 0,-1 4 0,0 1 0,59 15 0,149 37 5951,-197-44-5258,-39-8-720,37 4-1,149 20 1120,-2 2-1092,-129-18 0,-42-7 0,53 4 0,30 4 0,2-1 0,-11 0 0,-25-3 0,256 26 0,-241-26 0,171 10 0,-171-20 0,141-5 0,-120-16 0,-88 14 0,94-26 0,-22 0 0,-27 6 0,-38 15 0,-18 5 0,-1 0 0,1 2 0,39-5 0,-29 5 0,-1-1 0,1-1 0,-1-2 0,-1 0 0,37-18 0,-2 3 0,31-19 0,-72 31 0,1 0 0,0 2 0,0 0 0,32-7 0,-20 9 0,0-1 0,57-24 0,-73 24 0,0-1 0,0-1 0,-1 0 0,-1-2 0,1 0 0,15-15 0,-18 11-1365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43.0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 24575,'9'1'0,"1"0"0,-1 1 0,0 0 0,0 0 0,-1 1 0,10 4 0,-1 0 0,73 30 0,-60-23 0,0-1 0,50 12 0,20-1 0,0-5 0,122 7 0,0-11 0,101 3 0,-138-4 0,-7 1 0,208-16 0,-325-2 0,0-4 0,-1-2 0,64-18 0,96-13 0,-143 31 0,0-3 0,116-34 0,-104 23 0,-57 16 0,-1-2 0,53-21 0,-1 1-225,-65 23-915,7-2-5686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44.9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66 24575,'47'-2'0,"60"-10"0,8-2 0,103 9 0,62-5 0,146-13-4021,1 25-2459,-145 0 4922,-259-2 1714,279 12 1451,24 8-1257,-279-20 1405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27:47.3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62 24575,'887'0'0,"-855"-1"0,0-2 0,32-8 0,-30 5 0,50-3 0,420 8 0,-241 3 0,442-2 0,-687-1 0,0-1 0,0-1 0,25-7 0,-22 5 0,42-5 0,26 8-1365,-62 2-5461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44:04.3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1 124 24575,'101'0'-4473,"158"19"1,-161-9 8190,196-6 0,-157-6-2209,-59 1-1509,89 3 0,-80 12 0,-57-8 0,37 2 0,109-5-1746,79 7-3061,-4 14-2462,-76-9 5269,-133-11 1764,186 22 1997,-40 5 1692,-139-25-2178,1-1-1,71-4 0,-69-1 92,-1 1 0,59 9-1,-40 0-3457,93 2-1,74-13 2664,-87-1-817,83 2-6670,73 0 4479,155 0 4650,-236-14-2213,-53 0 0,243 10 242,-354 4 1614,-34 0 64,34-6 0,68-18-506,-81 13-1485,0 3 1,54-3-1,96 7 264,101 6-4606,-49 0 724,-41 0 2991,247-5-294,-382-1 1878,-1-5-1,1-2 1,128-38 0,104-24 492,-185 48-1236,267-43-142,-25 61 3575,-210 10-2614,1047-3-6373,-1133 3 4768,69 12 0,-43-4 248,117 19 3664,-126-16-3377,-44-6 2079,72 4 0,196-12 2735,-128-1-2629,-161-1-2076,-1 1 0,1-2 0,24-7 0,-21 5 0,41-5 0,242 8 0,-156 3 0,824-1-13195,-940-1 14234,-1-2 0,36-9 0,-32 6 2699,51-4-1,375 9-1054,-221 3-4128,-215-2-5381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46:26.7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0 952 24575,'1292'0'-16015,"-671"0"26620,0 0-8505,1407 0-17139,-1160 0 17173,-174 0-1336,-597-5-833,0-4-1,97-23 1,8 0-52,426-36-600,-452 51 601,464-32 86,-502 39 1,159-33 0,-156 20 335,-41 7 1247,-22 2-12,109-5 0,-94 19-1584,-41 0-152,0-1 1,55-9 0,277-39-4393,-166 26 4557,310-75 0,-22 8 9389,-387 88-9480,-65 2 1318,0-2 3893,-35-1-4849,-1 0 1,21-6-1,9-3-347,50-4-4690,120-3 0,-34 8 2299,190-7-1917,-226 11 4515,-1-6 0,242-53 0,238-73-476,-581 130 568,1 2-1,59 0 1,97 9 788,-71 0-723,-21-3 185,112 3 908,-104 17 1676,-79-11-2954,75 19 2484,19 3-942,-91-25-551,1-3 1,68-4 0,-59 0-176,55 5 0,-103-2-919,-1 0 0,1 0 0,-1 0 0,1 1 0,-1 0 0,1-1 0,-1 2 0,0-1 0,0 0 0,0 1 0,0 0 0,0 0 0,-1 0 0,6 6 0,-1 1 0,0 0 0,0 0 0,-2 0 0,8 16 0,-11-21 0,0 0 0,0 0 0,0-1 0,1 1 0,0 0 0,-1-1 0,2 0 0,-1 0 0,0 0 0,1-1 0,0 0 0,-1 0 0,1 0 0,1 0 0,-1 0 0,9 2 0,3-1 0,-1-1 0,1 0 0,0-1 0,21 0 0,-1 0 0,-23 0 0,0 0 0,-1 2 0,1-1 0,-1 2 0,18 8 0,-17-7 0,0-1 0,0 0 0,1-1 0,18 4 0,-9-4 0,-1 1 0,0 2 0,33 13 0,-1 0 0,-29-11 0,-8-2 0,1-1 0,-1-1 0,39 5 0,77 8 0,-63-7 0,119 20 0,-113-18 0,-34-5 0,72 3 0,457-10 0,-258-3 0,-279 2-1365,-2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46:42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24575,'45'2'0,"65"12"0,26 1 0,-79-14-228,-19-1-788,1 2 0,42 7 0,-79-8 919,185 33-8357,-127-26 7222,70 1-1,-64-7 475,75 13-1,-33-5 3428,200-6 1,-158-7-1549,-118 3-822,1-1 1141,1 2 0,0 1 0,44 9 0,111 27 1850,18-14-3290,-129-14-232,86 0-1,80-11-1163,-84-1-19,1988 2-11692,-1755-16 13107,-30 0 0,-265 15 0,343 4 0,-213 15 0,-115-8 0,14 3 0,70 4 0,-23 0 398,44 0 456,152-16 8488,1-2-10016,105 0-8908,396-41 9244,-386 20 338,0 23 0,-202 1 0,304 16 0,-55-6 7157,-508-12-6122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3:02.5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24190,'3487'215'0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11.8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24575,'193'3'-2375,"96"9"-5804,4 1 2688,10-11 5292,16 0 797,-84 13-598,-133-7 0,295 38-414,-61-5 91,-24 8 1046,-200-27-118,137 9 0,-100-16-424,12 1 275,-3-1 4202,19 1-2181,198-16 2521,-169-1-3318,-11 17-1680,-7 0 0,-156-15 142,-17 0-393,1 0 0,0-2 0,0 0-1,-1 0 1,18-5 0,-14-1-6575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14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0 247 24575,'809'12'-14146,"117"9"12131,3-21 4232,-358-2-2301,-403 3 84,191-3 0,-131-17 2,-138 10 529,23-4 2230,84-6-2859,28 4 98,10-1 0,74 17 0,52-3 0,-88-27 0,-19 1 0,-123 20 0,161-30 0,-286 37-46,86-17 1892,170-12 0,-33 16-1846,-10 0 0,663 9 0,-485 7 0,-197-3 2294,230 3-88,-239 12-2206,-6-1 0,95 3 0,127 4 0,-228-22 0,103 4 0,-161 12-181,7 1 2600,361-14-1885,-235-3-620,166 2-1279,-394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22.6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94 24575,'111'1'0,"0"1"0,151-17 0,-34-11 103,-95 12-752,-38 3-4735,69-7-235,1 7 4904,273 9 9762,-217 4-5830,-202-1-3217,0 1 0,0 1 0,-1 1 0,1 1 0,26 10 0,-23-8 0,0 0 0,46 7 0,16-9 0,-52-4 0,61 9 0,66 12 0,-43-7 0,-77-9 0,55 10 0,172 5 0,-220-22 0,-9 0 0,1 1 0,-1 2 0,48 9 0,100 27 0,-151-33 0,0-2 0,61-2 0,16 2 0,-36 10 0,-52-8 0,29 3 0,79-3 0,-74-5 0,76 11 0,106 9 0,1-21 0,-86-1 0,-127 2 0,20-1 0,-1 3 0,66 9 0,-52-1 0,100 2 0,62-13 0,-84-1 0,303 2 0,-415-1 0,-1-2 0,40-8 0,-34 5 0,36-3 0,51-6 0,-21 2 0,-72 12 213,-13 0-608,-1 0 1,1 0-1,13-4 1,-5-2-6432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5T14:01:27.1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1 646 24575,'0'1'0,"0"-1"0,0 1 0,0-1 0,1 1 0,-1 0 0,0-1 0,0 1 0,1-1 0,-1 1 0,1-1 0,-1 1 0,0-1 0,1 1 0,-1-1 0,1 1 0,-1-1 0,1 1 0,-1-1 0,1 0 0,0 1 0,-1-1 0,1 0 0,-1 0 0,1 1 0,0-1 0,20 5 0,-18-4 0,181 26 0,-146-22 0,60 4 0,0-4 0,127-9 0,-17-25 0,12 0 0,286 25 0,-268 6 0,453-2 0,-659-2 0,64-12 0,-42 5 0,793-85-16345,-258 28 16849,-441 47-274,12 6 1860,23-4 2562,-117 5-1053,-42 7-3534,-2-2 0,29-11-1,-21 6 146,-10 2 267,1 1 0,0 2 1,0 0-1,44-8 0,17 0 593,-57 9-365,50-5 0,-8 5-705,83-20 0,15-2 0,-149 27 0,282-29 0,-163 20 0,222-11 0,-236 16 0,191-32 0,-191 16 0,163-8 0,-211 24 0,99-21 0,-98 13 0,95-5 0,334 16 0,-244 4 0,-230-2-1365,-3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73676-4319-40B7-8B68-74A9CB63EE75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8B0BB-8304-402F-90CE-CCF1A6617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7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9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3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8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5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7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F3F9B-03C5-4CF3-88DB-CDC05767FFDB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6097-6850-4DB2-B8B8-FF1BE3F07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37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41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47.png"/><Relationship Id="rId4" Type="http://schemas.openxmlformats.org/officeDocument/2006/relationships/customXml" Target="../ink/ink44.xm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11.xml"/><Relationship Id="rId17" Type="http://schemas.openxmlformats.org/officeDocument/2006/relationships/image" Target="../media/image14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0.png"/><Relationship Id="rId14" Type="http://schemas.openxmlformats.org/officeDocument/2006/relationships/customXml" Target="../ink/ink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N242XcKAsM" TargetMode="External"/><Relationship Id="rId2" Type="http://schemas.openxmlformats.org/officeDocument/2006/relationships/hyperlink" Target="https://sheerazali.com/how-to-kerberos-its-components-and-fun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velup.gitconnected.com/implementing-role-based-access-control-rbac-in-elasticsearch-for-security-65a44042aaf5?gi=0fa7d24977ab" TargetMode="External"/><Relationship Id="rId5" Type="http://schemas.openxmlformats.org/officeDocument/2006/relationships/hyperlink" Target="https://www.apono.io/blog/rbac-vs-abac-choosing-the-right-access-control-model-for-your-organization/" TargetMode="External"/><Relationship Id="rId4" Type="http://schemas.openxmlformats.org/officeDocument/2006/relationships/hyperlink" Target="https://www.slideshare.net/slideshow/009-authentication-and-access-control-pptx/273786341#4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19.xm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customXml" Target="../ink/ink25.xm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24.png"/><Relationship Id="rId14" Type="http://schemas.openxmlformats.org/officeDocument/2006/relationships/customXml" Target="../ink/ink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8529" y="2415331"/>
            <a:ext cx="9144000" cy="13910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Access Control and wireless security and firewall</a:t>
            </a:r>
          </a:p>
        </p:txBody>
      </p:sp>
    </p:spTree>
    <p:extLst>
      <p:ext uri="{BB962C8B-B14F-4D97-AF65-F5344CB8AC3E}">
        <p14:creationId xmlns:p14="http://schemas.microsoft.com/office/powerpoint/2010/main" val="397170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54" y="1747174"/>
            <a:ext cx="5328138" cy="2502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180487"/>
            <a:ext cx="10515600" cy="7778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Needham-Schroeder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70" y="958363"/>
            <a:ext cx="6248400" cy="515229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tells the KDC: "I'm Alice, I want to talk to Bob, here's a random number N₁."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KDC sends Alice a package containing a new session key (K_s). Part of this package is 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 for Bob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encrypted with Bob's master key. This ticket also contains the session key.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forwards this ticket to Bob. Bob can open it because it's encrypted with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key, and he finds the session key inside.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 sends Alice a random number N₂, encrypted with the new session key, to prove he got the key.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performs a simple operation on N₂ (like adding 1), encrypts it, and sends it back to prove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also knows the key.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'handshake' in steps 4 and 5 prevents a simple replay of step 3. However, if an attacker ever stole an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session key, they could impersonate Alice. This is a vulnerability.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Susceptible to replay attacks if old session keys are compromised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5FB055-CA3D-E63C-3466-49AF05B28203}"/>
                  </a:ext>
                </a:extLst>
              </p14:cNvPr>
              <p14:cNvContentPartPr/>
              <p14:nvPr/>
            </p14:nvContentPartPr>
            <p14:xfrm>
              <a:off x="142877" y="736118"/>
              <a:ext cx="6962400" cy="17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5FB055-CA3D-E63C-3466-49AF05B282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77" y="718118"/>
                <a:ext cx="6998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CF51AC-102E-9E5C-5D82-934EC8F3817B}"/>
                  </a:ext>
                </a:extLst>
              </p14:cNvPr>
              <p14:cNvContentPartPr/>
              <p14:nvPr/>
            </p14:nvContentPartPr>
            <p14:xfrm>
              <a:off x="1178237" y="5110838"/>
              <a:ext cx="5491800" cy="19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CF51AC-102E-9E5C-5D82-934EC8F381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597" y="5093198"/>
                <a:ext cx="5527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46F0E5F-B7A9-3C00-0858-D7A1D7BB6619}"/>
                  </a:ext>
                </a:extLst>
              </p14:cNvPr>
              <p14:cNvContentPartPr/>
              <p14:nvPr/>
            </p14:nvContentPartPr>
            <p14:xfrm>
              <a:off x="2875277" y="5672438"/>
              <a:ext cx="3182760" cy="189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46F0E5F-B7A9-3C00-0858-D7A1D7BB66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7637" y="5654798"/>
                <a:ext cx="3218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5A0361-AEDF-74DA-36BC-E29F101E48A1}"/>
                  </a:ext>
                </a:extLst>
              </p14:cNvPr>
              <p14:cNvContentPartPr/>
              <p14:nvPr/>
            </p14:nvContentPartPr>
            <p14:xfrm>
              <a:off x="1189397" y="5988158"/>
              <a:ext cx="2782080" cy="169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5A0361-AEDF-74DA-36BC-E29F101E48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1757" y="5970158"/>
                <a:ext cx="281772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95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Denning Protocol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977" y="1465140"/>
            <a:ext cx="6028592" cy="45224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fix the problem in Needham-Schroeder, Dorothy Denning added timestamps.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change is that the KDC now puts a timestamp T inside the tickets. Now, when Bob receives the ticket from Alice, he checks the timestamp. If it's too old, he rejects it.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 Even if an attacker steals an old session key, the timestamp on the ticket will have expired, making it useless.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 We're back to the problem of requiring synchronized clocks across the network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" r="20999"/>
          <a:stretch/>
        </p:blipFill>
        <p:spPr>
          <a:xfrm>
            <a:off x="6761284" y="1863970"/>
            <a:ext cx="5187461" cy="16089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09A9D0-8F88-9D07-952A-69FF1A605C18}"/>
                  </a:ext>
                </a:extLst>
              </p14:cNvPr>
              <p14:cNvContentPartPr/>
              <p14:nvPr/>
            </p14:nvContentPartPr>
            <p14:xfrm>
              <a:off x="3932597" y="2110598"/>
              <a:ext cx="1569960" cy="16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09A9D0-8F88-9D07-952A-69FF1A605C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4957" y="2092598"/>
                <a:ext cx="1605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08019D-2F82-331F-CB55-1F55C6CFB8FC}"/>
                  </a:ext>
                </a:extLst>
              </p14:cNvPr>
              <p14:cNvContentPartPr/>
              <p14:nvPr/>
            </p14:nvContentPartPr>
            <p14:xfrm>
              <a:off x="902837" y="3888278"/>
              <a:ext cx="1387080" cy="177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08019D-2F82-331F-CB55-1F55C6CFB8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837" y="3870278"/>
                <a:ext cx="14227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E39CD6-620C-B67D-A16E-5B68B486B09A}"/>
                  </a:ext>
                </a:extLst>
              </p14:cNvPr>
              <p14:cNvContentPartPr/>
              <p14:nvPr/>
            </p14:nvContentPartPr>
            <p14:xfrm>
              <a:off x="1024157" y="5154758"/>
              <a:ext cx="1464480" cy="34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E39CD6-620C-B67D-A16E-5B68B486B0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157" y="5136758"/>
                <a:ext cx="150012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83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16" y="29478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Suppress-Replay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20349"/>
            <a:ext cx="977411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timestamps introduce their own new, clever attack called a Suppress-Replay Attack.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Alice's clock is 5 minutes ahead of Bob's.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sends a request with her timestamp, which is 5 minutes in Bob's future.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attacker, Eve, intercepts and holds onto this message.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minutes later, Bob's clock 'catches up' to the timestamp.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 now replays the message. Bob sees a fresh, valid timestamp and accepts it!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tricky problem. The solutions are either to constantly synchronize clocks very carefully or to go back to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(random challenges) which are not vulnerable to this timing trick.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2B8B91-768D-2725-89D3-9627E642B44F}"/>
                  </a:ext>
                </a:extLst>
              </p14:cNvPr>
              <p14:cNvContentPartPr/>
              <p14:nvPr/>
            </p14:nvContentPartPr>
            <p14:xfrm>
              <a:off x="429437" y="1258118"/>
              <a:ext cx="4256280" cy="174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2B8B91-768D-2725-89D3-9627E642B4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37" y="1240118"/>
                <a:ext cx="4291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3D9C14-A3C8-E02E-D900-FB66049E673B}"/>
                  </a:ext>
                </a:extLst>
              </p14:cNvPr>
              <p14:cNvContentPartPr/>
              <p14:nvPr/>
            </p14:nvContentPartPr>
            <p14:xfrm>
              <a:off x="9133157" y="1942118"/>
              <a:ext cx="1177560" cy="96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3D9C14-A3C8-E02E-D900-FB66049E67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5157" y="1924118"/>
                <a:ext cx="121320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41B842D-F6D3-D69A-A7FA-605BB82DBB1E}"/>
              </a:ext>
            </a:extLst>
          </p:cNvPr>
          <p:cNvGrpSpPr/>
          <p:nvPr/>
        </p:nvGrpSpPr>
        <p:grpSpPr>
          <a:xfrm>
            <a:off x="1398917" y="2081438"/>
            <a:ext cx="1915560" cy="66960"/>
            <a:chOff x="1398917" y="2081438"/>
            <a:chExt cx="1915560" cy="6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DD5EA6-5CEF-B33B-0D8C-BC868871DA64}"/>
                    </a:ext>
                  </a:extLst>
                </p14:cNvPr>
                <p14:cNvContentPartPr/>
                <p14:nvPr/>
              </p14:nvContentPartPr>
              <p14:xfrm>
                <a:off x="1398917" y="2124278"/>
                <a:ext cx="936360" cy="24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DD5EA6-5CEF-B33B-0D8C-BC868871DA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0917" y="2106278"/>
                  <a:ext cx="972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784B92-776E-393F-484D-7B6049FD1ED6}"/>
                    </a:ext>
                  </a:extLst>
                </p14:cNvPr>
                <p14:cNvContentPartPr/>
                <p14:nvPr/>
              </p14:nvContentPartPr>
              <p14:xfrm>
                <a:off x="2269397" y="2081438"/>
                <a:ext cx="1045080" cy="22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784B92-776E-393F-484D-7B6049FD1E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1757" y="2063438"/>
                  <a:ext cx="108072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219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0" y="219450"/>
            <a:ext cx="10515600" cy="82683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Authentication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22" y="1268657"/>
            <a:ext cx="7312269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kept refining the protocols to be more secure. This is one of the improved versions.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more complex, but notice a few key things: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(N-a, N-b) from both Alice and Bob, so it doesn't rely solely on timestamps.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KDC gives Alice a reusable 'ticket' to talk to Bob. She can keep this ticket and use it for a certain period without going back to the KDC.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ticket is encrypted with Bob's key, so Alice can't tamper with it.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protocol is a nice balance, providing strong security against replays while also being efficient for multiple connections.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53" y="1151792"/>
            <a:ext cx="4793270" cy="1086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BB909A-B25C-8100-512C-54ED4AFDFF51}"/>
                  </a:ext>
                </a:extLst>
              </p14:cNvPr>
              <p14:cNvContentPartPr/>
              <p14:nvPr/>
            </p14:nvContentPartPr>
            <p14:xfrm>
              <a:off x="2676557" y="869318"/>
              <a:ext cx="5100120" cy="12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BB909A-B25C-8100-512C-54ED4AFDF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8917" y="851318"/>
                <a:ext cx="513576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843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84" y="238988"/>
            <a:ext cx="10515600" cy="100072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Subsequent Session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062" y="1239715"/>
            <a:ext cx="802151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Alice wants to talk to Bob again, and her ticket is still valid?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doesn't need to bother the KDC again! She can just use the protocol on this slide: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 sends the old ticket to Bob, plus a new random number.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 responds with his own new random number.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complete a quick handshake.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fast and efficient, and because they use new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time, it's still secure against replays for this new session.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44" y="2866434"/>
            <a:ext cx="4214416" cy="13187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4C9C80-A437-6B2F-26D6-46629BE665EB}"/>
                  </a:ext>
                </a:extLst>
              </p14:cNvPr>
              <p14:cNvContentPartPr/>
              <p14:nvPr/>
            </p14:nvContentPartPr>
            <p14:xfrm>
              <a:off x="418277" y="747278"/>
              <a:ext cx="6349680" cy="342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4C9C80-A437-6B2F-26D6-46629BE66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277" y="729638"/>
                <a:ext cx="638532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19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Authentication with Symmetric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04838" cy="454879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Let's go back to our email example. How can we do one-way authentication with a KDC?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protocol is similar to the first part of Needham-Schroeder, but we remove the mutual handshake. Alice gets a ticket for Bob and the session key from the KDC. She then sends Bob two things: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ticket (which Bob can decrypt).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email message, encrypted with the session key.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 uses his master key to open the ticket, gets the session key, and then uses that to decrypt the email. This proves the message came from someone who got a valid ticket from the KDC (i.e., Alice). It's not as strong as mutual authentication, but it works for email.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A0858F-AD6B-1032-5A6F-72F155FE9028}"/>
                  </a:ext>
                </a:extLst>
              </p14:cNvPr>
              <p14:cNvContentPartPr/>
              <p14:nvPr/>
            </p14:nvContentPartPr>
            <p14:xfrm>
              <a:off x="1145117" y="847718"/>
              <a:ext cx="4285080" cy="100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A0858F-AD6B-1032-5A6F-72F155FE90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7477" y="829718"/>
                <a:ext cx="432072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34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517" y="2272583"/>
            <a:ext cx="4353232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41140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4" y="1027906"/>
            <a:ext cx="11831912" cy="362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6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12192000" cy="6767342"/>
          </a:xfrm>
        </p:spPr>
      </p:pic>
      <p:sp>
        <p:nvSpPr>
          <p:cNvPr id="5" name="Rectangle 4"/>
          <p:cNvSpPr/>
          <p:nvPr/>
        </p:nvSpPr>
        <p:spPr>
          <a:xfrm>
            <a:off x="11454580" y="0"/>
            <a:ext cx="737419" cy="1514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587" y="315964"/>
            <a:ext cx="10515600" cy="1306359"/>
          </a:xfrm>
        </p:spPr>
        <p:txBody>
          <a:bodyPr/>
          <a:lstStyle/>
          <a:p>
            <a:r>
              <a:rPr lang="en-US" dirty="0"/>
              <a:t>Authentication and Access control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96645" y="1260243"/>
            <a:ext cx="1181837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Verifying identity using credentials like passwords, biometrics, or tokens.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Factors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Knowledge-Based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Something the user knows (e.g., passwords, PINs).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Possession-Based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Something the user has (e.g., smart cards, tokens).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Inherence-Based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Something the user is (e.g., fingerprints, retina scans).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Multifactor Authentication (MFA)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Combines two or more factors to enhance security (e.g., password + smartphone app).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Sign-On (SSO)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one login for multiple systems, reducing password fatigue but increasing risk if compromised.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Protocols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Examples include Kerberos, OAuth,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Connect, securing authentication during data exchange.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2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323" y="50006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User-Authentication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exactly is user authentication?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a two-step process: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you claiming an identity. You walk up to a system and say, 'Hi, I'm Alice.' You're presenting your username or User ID. This part is usually not a secret.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you proving you are really Alice. You do this by providing a secret(your password). The system checks this secret against what it has on file.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in our example: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“ABTOKLAS” is Alice's public Identifier.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 “password” is the secret Authentication Information.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match, the system trusts that you are who you claim to be and can then set your permissions and track your activity.</a:t>
            </a:r>
          </a:p>
        </p:txBody>
      </p:sp>
    </p:spTree>
    <p:extLst>
      <p:ext uri="{BB962C8B-B14F-4D97-AF65-F5344CB8AC3E}">
        <p14:creationId xmlns:p14="http://schemas.microsoft.com/office/powerpoint/2010/main" val="1425528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34684" cy="6858000"/>
          </a:xfrm>
        </p:spPr>
      </p:pic>
      <p:sp>
        <p:nvSpPr>
          <p:cNvPr id="5" name="Rectangle 4"/>
          <p:cNvSpPr/>
          <p:nvPr/>
        </p:nvSpPr>
        <p:spPr>
          <a:xfrm>
            <a:off x="11051458" y="0"/>
            <a:ext cx="983226" cy="16906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4814"/>
          </a:xfrm>
        </p:spPr>
      </p:pic>
    </p:spTree>
    <p:extLst>
      <p:ext uri="{BB962C8B-B14F-4D97-AF65-F5344CB8AC3E}">
        <p14:creationId xmlns:p14="http://schemas.microsoft.com/office/powerpoint/2010/main" val="151967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64490"/>
          </a:xfrm>
        </p:spPr>
      </p:pic>
    </p:spTree>
    <p:extLst>
      <p:ext uri="{BB962C8B-B14F-4D97-AF65-F5344CB8AC3E}">
        <p14:creationId xmlns:p14="http://schemas.microsoft.com/office/powerpoint/2010/main" val="217446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"/>
            <a:ext cx="12191999" cy="6858060"/>
          </a:xfrm>
        </p:spPr>
      </p:pic>
    </p:spTree>
    <p:extLst>
      <p:ext uri="{BB962C8B-B14F-4D97-AF65-F5344CB8AC3E}">
        <p14:creationId xmlns:p14="http://schemas.microsoft.com/office/powerpoint/2010/main" val="114202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627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929" y="137652"/>
            <a:ext cx="10515600" cy="796413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Discretionary Access Control(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DAC</a:t>
            </a:r>
            <a:r>
              <a:rPr lang="en-US" dirty="0"/>
              <a:t>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10819" y="1304905"/>
            <a:ext cx="1139436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Discretionary Access Control empowers the owners of resources to decide who can access them. The control over permissions lies entirely with the resource owner.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Characteristics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Ownership-Centric: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individual who owns the resource holds complete authority over its access rights.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Highly Customizable: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Permissions can be tailored for specific users or groups, allowing detailed control.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Control Lists (ACLs):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Typically managed through lists that define which users or groups can perform actions like reading, writing, or executing the resource.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Straightforward and easy for users to manage.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fine-grained control over who can do what.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Drawbacks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Susceptible to risks such as privilege escalation and threats from insiders.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absence of centralized oversight complicates the enforcement of organization-wide security policies.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Illustration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example, when a user creates a file on their device, they can specify exactly which other users are allowed to read, modify, or run that 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Diagram: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79" y="2176146"/>
            <a:ext cx="7171041" cy="3650296"/>
          </a:xfrm>
        </p:spPr>
      </p:pic>
    </p:spTree>
    <p:extLst>
      <p:ext uri="{BB962C8B-B14F-4D97-AF65-F5344CB8AC3E}">
        <p14:creationId xmlns:p14="http://schemas.microsoft.com/office/powerpoint/2010/main" val="278190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35" y="129151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Mandatory Access Control (MAC)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2879" y="1362611"/>
            <a:ext cx="110462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Mandatory Access Control is a security model where access rules are strictly enforced by a central authority, and users have no ability to alter these rules.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Characteristics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Labels and Clearance Levels: Both users and resources receive specific security classifications (such as "Top Secret" or "Confidential"), and access is permitted only when these labels align.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Non-Discretionary Access: Users cannot modify permissions themselves.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Authority: Only system administrators have the power to set or change access policies.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Delivers a high level of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Perfectly suited for settings demanding rigorous confidentiality, like military or government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Drawbacks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rigid and less intuitive for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Challenging to deploy and maintain in environments that require frequent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Illustration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example, a document marked "Top Secret" is accessible exclusively to individuals holding "Top Secret" clearance.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29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Diagram: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2096129"/>
            <a:ext cx="7491109" cy="3810330"/>
          </a:xfrm>
        </p:spPr>
      </p:pic>
    </p:spTree>
    <p:extLst>
      <p:ext uri="{BB962C8B-B14F-4D97-AF65-F5344CB8AC3E}">
        <p14:creationId xmlns:p14="http://schemas.microsoft.com/office/powerpoint/2010/main" val="2991477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83" y="109486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Role-Based Access Control (RBAC)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61740" y="1261172"/>
            <a:ext cx="1125015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RBAC manages user permissions by assigning them to specific roles instead of individual users, making access control more efficient.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Characteristics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Role-Focused: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receive roles such as Admin, Editor, or Viewer, each with a set of predefined access rights.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Highly Scalable: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Ideal for organizations with complex hierarchies and large user bases.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Duty Segregation: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Roles can be structured to avoid conflicts of interest, for example, ensuring one person cannot both approve and audit the same transaction.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Simplifies administration in large enterprises.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the ease of auditing and meeting compliance requirements.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Setting up roles initially can be intricate and time-consuming.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Lacks flexibility to adapt to contextual or real-time conditions.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Practical Example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 a company, an "HR Manager" role might be granted access to employee information, whereas a "Finance Manager" role would have permissions related to payroll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" y="272561"/>
            <a:ext cx="10196163" cy="617622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7937ED-74A6-056D-9079-C2758FC4CE85}"/>
                  </a:ext>
                </a:extLst>
              </p14:cNvPr>
              <p14:cNvContentPartPr/>
              <p14:nvPr/>
            </p14:nvContentPartPr>
            <p14:xfrm>
              <a:off x="9595874" y="4471838"/>
              <a:ext cx="660240" cy="2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7937ED-74A6-056D-9079-C2758FC4CE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7874" y="4454198"/>
                <a:ext cx="6958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9B7AF9-3222-A164-A7C4-4CB072EB8DCC}"/>
                  </a:ext>
                </a:extLst>
              </p14:cNvPr>
              <p14:cNvContentPartPr/>
              <p14:nvPr/>
            </p14:nvContentPartPr>
            <p14:xfrm>
              <a:off x="9419114" y="2181158"/>
              <a:ext cx="847800" cy="7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9B7AF9-3222-A164-A7C4-4CB072EB8D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1114" y="2163158"/>
                <a:ext cx="883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4C8EC2-850F-45B4-F787-BB0AF2A63D1D}"/>
                  </a:ext>
                </a:extLst>
              </p14:cNvPr>
              <p14:cNvContentPartPr/>
              <p14:nvPr/>
            </p14:nvContentPartPr>
            <p14:xfrm>
              <a:off x="5816234" y="2214278"/>
              <a:ext cx="763560" cy="11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4C8EC2-850F-45B4-F787-BB0AF2A63D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8594" y="2196278"/>
                <a:ext cx="799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7D5BD6-3B7E-C859-14DA-7E84BB621C4E}"/>
                  </a:ext>
                </a:extLst>
              </p14:cNvPr>
              <p14:cNvContentPartPr/>
              <p14:nvPr/>
            </p14:nvContentPartPr>
            <p14:xfrm>
              <a:off x="1828514" y="2223998"/>
              <a:ext cx="1199880" cy="56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7D5BD6-3B7E-C859-14DA-7E84BB621C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0514" y="2206358"/>
                <a:ext cx="1235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77A4E7-2F09-0014-CBE0-F38EDD8EC941}"/>
                  </a:ext>
                </a:extLst>
              </p14:cNvPr>
              <p14:cNvContentPartPr/>
              <p14:nvPr/>
            </p14:nvContentPartPr>
            <p14:xfrm>
              <a:off x="1817714" y="4626278"/>
              <a:ext cx="1255680" cy="77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77A4E7-2F09-0014-CBE0-F38EDD8EC9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9714" y="4608278"/>
                <a:ext cx="129132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880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 Diagram: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84" y="1470611"/>
            <a:ext cx="7320393" cy="4496813"/>
          </a:xfrm>
        </p:spPr>
      </p:pic>
    </p:spTree>
    <p:extLst>
      <p:ext uri="{BB962C8B-B14F-4D97-AF65-F5344CB8AC3E}">
        <p14:creationId xmlns:p14="http://schemas.microsoft.com/office/powerpoint/2010/main" val="3711302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10" y="197977"/>
            <a:ext cx="105156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Attribute-Based Access Control (ABAC)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40110" y="1424370"/>
            <a:ext cx="1174954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ABAC determines access rights by evaluating various attributes related to the user, the resource, and the surrounding environment, enabling real-time, adaptive access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Characteristics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Policy-Driven: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Access permissions are governed by rules that assess specific attributes.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Context-Sensitive and Dynamic: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Factors such as the user's role, current time, location, and device type influence access decisions.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Granular Access: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Supports detailed and conditional policies for precise control.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exceptional flexibility, making it suitable for environments that change frequently.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Capable of handling intricate policies that involve multiple attribute combinations.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impose significant processing demands.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Crafting and maintaining policies can be complex and resource-intensive.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Illustrative Example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might be permitted only if the individual is an employee (attribute: role), accessing during business hours (attribute: time), and using a company-approved device (attribute: device type).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62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ABAC Diagram: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6" y="1369662"/>
            <a:ext cx="7620000" cy="4224350"/>
          </a:xfrm>
        </p:spPr>
      </p:pic>
    </p:spTree>
    <p:extLst>
      <p:ext uri="{BB962C8B-B14F-4D97-AF65-F5344CB8AC3E}">
        <p14:creationId xmlns:p14="http://schemas.microsoft.com/office/powerpoint/2010/main" val="4077914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1" y="235974"/>
            <a:ext cx="11769212" cy="617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636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831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6639" y="2528222"/>
            <a:ext cx="3202858" cy="1325563"/>
          </a:xfrm>
        </p:spPr>
        <p:txBody>
          <a:bodyPr/>
          <a:lstStyle/>
          <a:p>
            <a:r>
              <a:rPr lang="en-US" dirty="0" err="1"/>
              <a:t>DDoS</a:t>
            </a:r>
            <a:r>
              <a:rPr lang="en-US" dirty="0"/>
              <a:t> Attack</a:t>
            </a:r>
          </a:p>
        </p:txBody>
      </p:sp>
    </p:spTree>
    <p:extLst>
      <p:ext uri="{BB962C8B-B14F-4D97-AF65-F5344CB8AC3E}">
        <p14:creationId xmlns:p14="http://schemas.microsoft.com/office/powerpoint/2010/main" val="491981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0716" y="1383174"/>
            <a:ext cx="4009103" cy="398523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Denial of service (DOS) is a network security attack, in which, the hacker makes the system or data unavailable to someone who needs it. Hacker tries to make a network, system, or machine unavailable by flooding it with fake requests or traffic. This prevents real users from accessing it, causing anything from slowdowns to complete shutdowns.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18" y="3739730"/>
            <a:ext cx="5310640" cy="2725753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78245" y="1091382"/>
            <a:ext cx="5409713" cy="26483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DDoS</a:t>
            </a:r>
            <a:r>
              <a:rPr lang="en-US" dirty="0"/>
              <a:t> attacks use multiple systems, often compromised computers (botnets), to attack a single target. Examples are amplification attacks and botnet-based attacks. In an amplification attack, attackers use services like DNS to send a small query that generates a large response, flooding the victim with data. Botnets coordinate many infected computers to send attack traffic from multiple sources, making it hard to defend against..</a:t>
            </a:r>
          </a:p>
        </p:txBody>
      </p:sp>
    </p:spTree>
    <p:extLst>
      <p:ext uri="{BB962C8B-B14F-4D97-AF65-F5344CB8AC3E}">
        <p14:creationId xmlns:p14="http://schemas.microsoft.com/office/powerpoint/2010/main" val="2618544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DoS</a:t>
            </a:r>
            <a:r>
              <a:rPr lang="en-US" dirty="0"/>
              <a:t> Attack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2"/>
          <a:stretch/>
        </p:blipFill>
        <p:spPr>
          <a:xfrm>
            <a:off x="1432955" y="1465007"/>
            <a:ext cx="7910245" cy="469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2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019" y="2252918"/>
            <a:ext cx="4225413" cy="1325563"/>
          </a:xfrm>
        </p:spPr>
        <p:txBody>
          <a:bodyPr/>
          <a:lstStyle/>
          <a:p>
            <a:r>
              <a:rPr lang="en-US" dirty="0"/>
              <a:t>Wireless security</a:t>
            </a:r>
          </a:p>
        </p:txBody>
      </p:sp>
    </p:spTree>
    <p:extLst>
      <p:ext uri="{BB962C8B-B14F-4D97-AF65-F5344CB8AC3E}">
        <p14:creationId xmlns:p14="http://schemas.microsoft.com/office/powerpoint/2010/main" val="33794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Wireless Network Components &amp; Attack Points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Wireless Client</a:t>
            </a:r>
            <a:r>
              <a:rPr lang="en-US" dirty="0"/>
              <a:t> – Phone, laptop, </a:t>
            </a:r>
            <a:r>
              <a:rPr lang="en-US" dirty="0" err="1"/>
              <a:t>IoT</a:t>
            </a:r>
            <a:r>
              <a:rPr lang="en-US" dirty="0"/>
              <a:t> device</a:t>
            </a:r>
          </a:p>
          <a:p>
            <a:r>
              <a:rPr lang="en-US" b="1" dirty="0"/>
              <a:t>Access Point</a:t>
            </a:r>
            <a:r>
              <a:rPr lang="en-US" dirty="0"/>
              <a:t> – Wi-Fi hotspot, cell tower</a:t>
            </a:r>
          </a:p>
          <a:p>
            <a:r>
              <a:rPr lang="en-US" b="1" dirty="0"/>
              <a:t>Transmission Medium</a:t>
            </a:r>
            <a:r>
              <a:rPr lang="en-US" dirty="0"/>
              <a:t> – Radio waves (vulnerable to interception)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A Wi-Fi-enabled laptop in a café connects to a rogue AP instead of the legitimate one.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28" y="4267886"/>
            <a:ext cx="4221846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78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14" y="246185"/>
            <a:ext cx="10515600" cy="107937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NIST Model for Electronic User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14" y="1262916"/>
            <a:ext cx="10917115" cy="5384068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framework for user authentication process, defined by the National Institute of Standards and Technology (NIST).</a:t>
            </a:r>
            <a:endParaRPr lang="en-U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SP 800-63-2 Architectural Model. There are  different actor involve</a:t>
            </a:r>
            <a:endParaRPr lang="en-U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Authority (RA)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This is the trusted office that checks your physical ID (like a passport) and vouches for you. They do the initial 'identity proofing'.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 Service Provider (CSP)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 This is the entity that creates and issues your electronic credential—like a digital ID card. In many systems, the RA and CSP are part of the same organization.</a:t>
            </a:r>
          </a:p>
          <a:p>
            <a:pPr marL="0" indent="0"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Subscriber/Claimant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being authenticated</a:t>
            </a: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you later try to log in, the verifier is the software that challenges you for your password or token.</a:t>
            </a:r>
          </a:p>
          <a:p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Relying Party (RP)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 This is the final application or service you want to access (like your email server). It trusts the Verifier's decision.</a:t>
            </a:r>
          </a:p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Registration → Credential Issuance → Authentication → Authorization</a:t>
            </a:r>
          </a:p>
          <a:p>
            <a:pPr marL="0" indent="0"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 the flow is: Get registered → Get your digital credential → Use it to prove who you are → Access services.)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29E200-404A-F932-D1C1-6A31CFC0A1C0}"/>
                  </a:ext>
                </a:extLst>
              </p14:cNvPr>
              <p14:cNvContentPartPr/>
              <p14:nvPr/>
            </p14:nvContentPartPr>
            <p14:xfrm>
              <a:off x="627914" y="1068038"/>
              <a:ext cx="1768320" cy="12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29E200-404A-F932-D1C1-6A31CFC0A1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914" y="1050398"/>
                <a:ext cx="1803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395186-0C50-2C67-4AB3-72C1D56E6052}"/>
                  </a:ext>
                </a:extLst>
              </p14:cNvPr>
              <p14:cNvContentPartPr/>
              <p14:nvPr/>
            </p14:nvContentPartPr>
            <p14:xfrm>
              <a:off x="3393074" y="880118"/>
              <a:ext cx="4374000" cy="10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395186-0C50-2C67-4AB3-72C1D56E60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5074" y="862118"/>
                <a:ext cx="4409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6F47BA-57BF-154C-4309-382A20507ADA}"/>
                  </a:ext>
                </a:extLst>
              </p14:cNvPr>
              <p14:cNvContentPartPr/>
              <p14:nvPr/>
            </p14:nvContentPartPr>
            <p14:xfrm>
              <a:off x="903314" y="2268638"/>
              <a:ext cx="2396160" cy="11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6F47BA-57BF-154C-4309-382A20507A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674" y="2250638"/>
                <a:ext cx="24318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C44FFD-6BD1-EBD8-6194-AB55AA9CB9EE}"/>
                  </a:ext>
                </a:extLst>
              </p14:cNvPr>
              <p14:cNvContentPartPr/>
              <p14:nvPr/>
            </p14:nvContentPartPr>
            <p14:xfrm>
              <a:off x="870194" y="2918078"/>
              <a:ext cx="3062160" cy="25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C44FFD-6BD1-EBD8-6194-AB55AA9CB9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2554" y="2900078"/>
                <a:ext cx="30978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1737B0-7C9D-F6EE-B809-A52B93D641E3}"/>
                  </a:ext>
                </a:extLst>
              </p14:cNvPr>
              <p14:cNvContentPartPr/>
              <p14:nvPr/>
            </p14:nvContentPartPr>
            <p14:xfrm>
              <a:off x="803954" y="4053518"/>
              <a:ext cx="17067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1737B0-7C9D-F6EE-B809-A52B93D641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314" y="4035878"/>
                <a:ext cx="1742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555E42-29A0-E4E0-0CFF-B7E303D84D28}"/>
                  </a:ext>
                </a:extLst>
              </p14:cNvPr>
              <p14:cNvContentPartPr/>
              <p14:nvPr/>
            </p14:nvContentPartPr>
            <p14:xfrm>
              <a:off x="671474" y="4416398"/>
              <a:ext cx="550800" cy="12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555E42-29A0-E4E0-0CFF-B7E303D84D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834" y="4398758"/>
                <a:ext cx="586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B06C53-4F2B-4C9F-49FD-4EB8A62703D9}"/>
                  </a:ext>
                </a:extLst>
              </p14:cNvPr>
              <p14:cNvContentPartPr/>
              <p14:nvPr/>
            </p14:nvContentPartPr>
            <p14:xfrm>
              <a:off x="781994" y="4935878"/>
              <a:ext cx="1674360" cy="7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B06C53-4F2B-4C9F-49FD-4EB8A62703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354" y="4918238"/>
                <a:ext cx="1710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8297CA1-69DC-5C31-CA52-C4C739D1B59F}"/>
                  </a:ext>
                </a:extLst>
              </p14:cNvPr>
              <p14:cNvContentPartPr/>
              <p14:nvPr/>
            </p14:nvContentPartPr>
            <p14:xfrm>
              <a:off x="925274" y="5353478"/>
              <a:ext cx="516600" cy="7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8297CA1-69DC-5C31-CA52-C4C739D1B5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7274" y="5335478"/>
                <a:ext cx="55224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883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67" y="394020"/>
            <a:ext cx="10515600" cy="62793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Securing Wireless Transmissions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542" y="4198374"/>
            <a:ext cx="10515600" cy="206715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Threat:</a:t>
            </a:r>
            <a:r>
              <a:rPr lang="en-US" dirty="0"/>
              <a:t> Unauthorized network access</a:t>
            </a:r>
            <a:br>
              <a:rPr lang="en-US" dirty="0"/>
            </a:br>
            <a:r>
              <a:rPr lang="en-US" b="1" dirty="0"/>
              <a:t>Solution:</a:t>
            </a:r>
            <a:r>
              <a:rPr lang="en-US" dirty="0"/>
              <a:t> IEEE 802.1X Port-Based Access Control</a:t>
            </a:r>
          </a:p>
          <a:p>
            <a:r>
              <a:rPr lang="en-US" dirty="0"/>
              <a:t>Requires authentication before granting network access</a:t>
            </a:r>
          </a:p>
          <a:p>
            <a:r>
              <a:rPr lang="en-US" dirty="0"/>
              <a:t>Prevents rogue APs</a:t>
            </a:r>
            <a:br>
              <a:rPr lang="en-US" dirty="0"/>
            </a:br>
            <a:r>
              <a:rPr lang="en-US" i="1" dirty="0"/>
              <a:t>Example:</a:t>
            </a:r>
            <a:r>
              <a:rPr lang="en-US" dirty="0"/>
              <a:t> Employee must enter username/password/certificate to connect to corporate Wi-Fi.</a:t>
            </a:r>
          </a:p>
          <a:p>
            <a:pPr lvl="1"/>
            <a:br>
              <a:rPr lang="en-US" dirty="0"/>
            </a:br>
            <a:r>
              <a:rPr lang="en-US" i="1" dirty="0"/>
              <a:t>Example:</a:t>
            </a:r>
            <a:r>
              <a:rPr lang="en-US" dirty="0"/>
              <a:t> Encrypt all Wi-Fi traffic so intercepted data is unreadable.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7258" y="3627797"/>
            <a:ext cx="6221361" cy="346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Securing Wireless Access Points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1723" y="1047213"/>
            <a:ext cx="10515600" cy="2530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</a:t>
            </a:r>
            <a:r>
              <a:rPr lang="en-US" dirty="0"/>
              <a:t> Prevent eavesdropping, tampering, disruption</a:t>
            </a:r>
          </a:p>
          <a:p>
            <a:r>
              <a:rPr lang="en-US" b="1" dirty="0"/>
              <a:t>Signal Hiding Techniques</a:t>
            </a:r>
            <a:endParaRPr lang="en-US" dirty="0"/>
          </a:p>
          <a:p>
            <a:pPr lvl="1"/>
            <a:r>
              <a:rPr lang="en-US" dirty="0"/>
              <a:t>Disable SSID broadcasting</a:t>
            </a:r>
          </a:p>
          <a:p>
            <a:pPr lvl="1"/>
            <a:r>
              <a:rPr lang="en-US" dirty="0"/>
              <a:t>Use cryptic SSID names</a:t>
            </a:r>
          </a:p>
          <a:p>
            <a:pPr lvl="1"/>
            <a:r>
              <a:rPr lang="en-US" dirty="0"/>
              <a:t>Reduce signal strength</a:t>
            </a:r>
          </a:p>
          <a:p>
            <a:pPr lvl="1"/>
            <a:r>
              <a:rPr lang="en-US" dirty="0"/>
              <a:t>Use directional antennas</a:t>
            </a:r>
          </a:p>
          <a:p>
            <a:r>
              <a:rPr lang="en-US" b="1" dirty="0"/>
              <a:t>Encryption</a:t>
            </a:r>
            <a:endParaRPr lang="en-US" dirty="0"/>
          </a:p>
          <a:p>
            <a:pPr lvl="1"/>
            <a:r>
              <a:rPr lang="en-US" dirty="0"/>
              <a:t>Use WPA3, AES-CCMP</a:t>
            </a:r>
            <a:br>
              <a:rPr lang="en-US" dirty="0"/>
            </a:br>
            <a:r>
              <a:rPr lang="en-US" i="1" dirty="0"/>
              <a:t>Example:</a:t>
            </a:r>
            <a:r>
              <a:rPr lang="en-US" dirty="0"/>
              <a:t> Encrypt all Wi-Fi traffic so intercepted data is unreadable.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65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Securing Wireless Networks –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encryption</a:t>
            </a:r>
            <a:r>
              <a:rPr lang="en-US" dirty="0"/>
              <a:t> (WPA3 for router-to-router)</a:t>
            </a:r>
          </a:p>
          <a:p>
            <a:r>
              <a:rPr lang="en-US" b="1" dirty="0"/>
              <a:t>Install antivirus/firewall</a:t>
            </a:r>
            <a:r>
              <a:rPr lang="en-US" dirty="0"/>
              <a:t> on all endpoints</a:t>
            </a:r>
          </a:p>
          <a:p>
            <a:r>
              <a:rPr lang="en-US" b="1" dirty="0"/>
              <a:t>Turn off identifier broadcasting</a:t>
            </a:r>
            <a:endParaRPr lang="en-US" dirty="0"/>
          </a:p>
          <a:p>
            <a:r>
              <a:rPr lang="en-US" b="1" dirty="0"/>
              <a:t>Change default router SSID</a:t>
            </a:r>
            <a:endParaRPr lang="en-US" dirty="0"/>
          </a:p>
          <a:p>
            <a:r>
              <a:rPr lang="en-US" b="1" dirty="0"/>
              <a:t>Change default admin password</a:t>
            </a:r>
            <a:endParaRPr lang="en-US" dirty="0"/>
          </a:p>
          <a:p>
            <a:r>
              <a:rPr lang="en-US" b="1" dirty="0"/>
              <a:t>Use MAC filtering</a:t>
            </a:r>
            <a:r>
              <a:rPr lang="en-US" dirty="0"/>
              <a:t> (with caution – can be spoofed)</a:t>
            </a:r>
          </a:p>
          <a:p>
            <a:r>
              <a:rPr lang="en-US" i="1" dirty="0"/>
              <a:t>Example:</a:t>
            </a:r>
            <a:r>
              <a:rPr lang="en-US" dirty="0"/>
              <a:t> Home Wi-Fi → Change SSID from “Linksys” to “</a:t>
            </a:r>
            <a:r>
              <a:rPr lang="en-US" dirty="0" err="1"/>
              <a:t>HomeNet_secure</a:t>
            </a:r>
            <a:r>
              <a:rPr lang="en-US" dirty="0"/>
              <a:t>”, disable SSID broadcast, enable WPA3.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22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firewall is a network security system that:</a:t>
            </a:r>
          </a:p>
          <a:p>
            <a:pPr lvl="1"/>
            <a:r>
              <a:rPr lang="en-US" dirty="0"/>
              <a:t>Creates a controlled barrier between trusted internal networks and untrusted external networks (e.g., the Internet)</a:t>
            </a:r>
          </a:p>
          <a:p>
            <a:pPr lvl="1"/>
            <a:r>
              <a:rPr lang="en-US" dirty="0"/>
              <a:t>Inspects and controls traffic based on security rules</a:t>
            </a:r>
          </a:p>
          <a:p>
            <a:pPr lvl="1"/>
            <a:r>
              <a:rPr lang="en-US" dirty="0"/>
              <a:t>Provides a single point of monitoring and enforcement</a:t>
            </a:r>
          </a:p>
          <a:p>
            <a:r>
              <a:rPr lang="en-US" dirty="0"/>
              <a:t>“The function of a strong position is to make the forces holding it practically unassailable.” – Carl Von Clausewitz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A company uses a firewall to allow employees to browse the web while blocking hackers from entering the network.</a:t>
            </a:r>
          </a:p>
        </p:txBody>
      </p:sp>
    </p:spTree>
    <p:extLst>
      <p:ext uri="{BB962C8B-B14F-4D97-AF65-F5344CB8AC3E}">
        <p14:creationId xmlns:p14="http://schemas.microsoft.com/office/powerpoint/2010/main" val="2848597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characteristics: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13" y="1690688"/>
            <a:ext cx="782401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Firewalls are designed to:</a:t>
            </a:r>
          </a:p>
          <a:p>
            <a:pPr lvl="1"/>
            <a:r>
              <a:rPr lang="en-US" b="1" dirty="0"/>
              <a:t>Force all traffic through them</a:t>
            </a:r>
            <a:r>
              <a:rPr lang="en-US" dirty="0"/>
              <a:t> – no bypass allowed</a:t>
            </a:r>
          </a:p>
          <a:p>
            <a:pPr lvl="1"/>
            <a:r>
              <a:rPr lang="en-US" b="1" dirty="0"/>
              <a:t>Permit only authorized traffic</a:t>
            </a:r>
            <a:r>
              <a:rPr lang="en-US" dirty="0"/>
              <a:t> – defined by security policy</a:t>
            </a:r>
          </a:p>
          <a:p>
            <a:pPr lvl="1"/>
            <a:r>
              <a:rPr lang="en-US" b="1" dirty="0"/>
              <a:t>Be immune to attacks</a:t>
            </a:r>
            <a:r>
              <a:rPr lang="en-US" dirty="0"/>
              <a:t> – run on hardened, secure systems</a:t>
            </a:r>
          </a:p>
          <a:p>
            <a:pPr marL="0" indent="0">
              <a:buNone/>
            </a:pPr>
            <a:r>
              <a:rPr lang="en-US" b="1" dirty="0"/>
              <a:t>Control Techniques:</a:t>
            </a:r>
            <a:endParaRPr lang="en-US" dirty="0"/>
          </a:p>
          <a:p>
            <a:pPr lvl="1"/>
            <a:r>
              <a:rPr lang="en-US" b="1" dirty="0"/>
              <a:t>Service Control</a:t>
            </a:r>
            <a:r>
              <a:rPr lang="en-US" dirty="0"/>
              <a:t> – What services (HTTP, SMTP) are allowed</a:t>
            </a:r>
          </a:p>
          <a:p>
            <a:pPr lvl="1"/>
            <a:r>
              <a:rPr lang="en-US" b="1" dirty="0"/>
              <a:t>Direction Control</a:t>
            </a:r>
            <a:r>
              <a:rPr lang="en-US" dirty="0"/>
              <a:t> – Which way traffic can flow</a:t>
            </a:r>
          </a:p>
          <a:p>
            <a:pPr lvl="1"/>
            <a:r>
              <a:rPr lang="en-US" b="1" dirty="0"/>
              <a:t>User Control</a:t>
            </a:r>
            <a:r>
              <a:rPr lang="en-US" dirty="0"/>
              <a:t> – Who can access (via authentication)</a:t>
            </a:r>
          </a:p>
          <a:p>
            <a:pPr lvl="1"/>
            <a:r>
              <a:rPr lang="en-US" b="1" dirty="0"/>
              <a:t>Behavior Control</a:t>
            </a:r>
            <a:r>
              <a:rPr lang="en-US" dirty="0"/>
              <a:t> – How services are used (e.g., block spam)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Only HR can access the payroll server, and only during work hours.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58" y="835742"/>
            <a:ext cx="3746089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1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93" y="325797"/>
            <a:ext cx="10515600" cy="1060552"/>
          </a:xfrm>
        </p:spPr>
        <p:txBody>
          <a:bodyPr/>
          <a:lstStyle/>
          <a:p>
            <a:r>
              <a:rPr lang="en-US" dirty="0"/>
              <a:t>Types of firewall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51619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Packet Filtering Firewall</a:t>
            </a:r>
            <a:endParaRPr lang="en-US" dirty="0"/>
          </a:p>
          <a:p>
            <a:pPr lvl="1"/>
            <a:r>
              <a:rPr lang="en-US" dirty="0"/>
              <a:t>Filters based on IP, port, protocol</a:t>
            </a:r>
          </a:p>
          <a:p>
            <a:pPr lvl="1"/>
            <a:r>
              <a:rPr lang="en-US" dirty="0"/>
              <a:t>Fast but minimal inspection</a:t>
            </a:r>
          </a:p>
          <a:p>
            <a:pPr lvl="1"/>
            <a:r>
              <a:rPr lang="en-US" i="1" dirty="0"/>
              <a:t>Example:</a:t>
            </a:r>
            <a:r>
              <a:rPr lang="en-US" dirty="0"/>
              <a:t> Block all traffic from a specific IP</a:t>
            </a:r>
          </a:p>
          <a:p>
            <a:r>
              <a:rPr lang="en-US" b="1" dirty="0" err="1"/>
              <a:t>Stateful</a:t>
            </a:r>
            <a:r>
              <a:rPr lang="en-US" b="1" dirty="0"/>
              <a:t> Inspection Firewall</a:t>
            </a:r>
            <a:endParaRPr lang="en-US" dirty="0"/>
          </a:p>
          <a:p>
            <a:pPr lvl="1"/>
            <a:r>
              <a:rPr lang="en-US" dirty="0"/>
              <a:t>Tracks active connections in a state table</a:t>
            </a:r>
          </a:p>
          <a:p>
            <a:pPr lvl="1"/>
            <a:r>
              <a:rPr lang="en-US" dirty="0"/>
              <a:t>Only allows return traffic for established sessions</a:t>
            </a:r>
          </a:p>
          <a:p>
            <a:pPr lvl="1"/>
            <a:r>
              <a:rPr lang="en-US" i="1" dirty="0"/>
              <a:t>Example:</a:t>
            </a:r>
            <a:r>
              <a:rPr lang="en-US" dirty="0"/>
              <a:t> Allow inbound response only if outbound request was made first</a:t>
            </a:r>
          </a:p>
          <a:p>
            <a:r>
              <a:rPr lang="en-US" b="1" dirty="0"/>
              <a:t>Application-Level Gateway (Proxy)</a:t>
            </a:r>
            <a:endParaRPr lang="en-US" dirty="0"/>
          </a:p>
          <a:p>
            <a:pPr lvl="1"/>
            <a:r>
              <a:rPr lang="en-US" dirty="0"/>
              <a:t>Acts as an intermediary for app traffic (e.g., HTTP, FTP)</a:t>
            </a:r>
          </a:p>
          <a:p>
            <a:pPr lvl="1"/>
            <a:r>
              <a:rPr lang="en-US" dirty="0"/>
              <a:t>Inspects full content, enforces detailed policies</a:t>
            </a:r>
          </a:p>
          <a:p>
            <a:pPr lvl="1"/>
            <a:r>
              <a:rPr lang="en-US" i="1" dirty="0"/>
              <a:t>Example:</a:t>
            </a:r>
            <a:r>
              <a:rPr lang="en-US" dirty="0"/>
              <a:t> Web proxy that blocks malicious sites</a:t>
            </a:r>
          </a:p>
          <a:p>
            <a:r>
              <a:rPr lang="en-US" b="1" dirty="0"/>
              <a:t>Circuit-Level Gateway</a:t>
            </a:r>
            <a:endParaRPr lang="en-US" dirty="0"/>
          </a:p>
          <a:p>
            <a:pPr lvl="1"/>
            <a:r>
              <a:rPr lang="en-US" dirty="0"/>
              <a:t>Relays TCP connections without deep inspection</a:t>
            </a:r>
          </a:p>
          <a:p>
            <a:pPr lvl="1"/>
            <a:r>
              <a:rPr lang="en-US" dirty="0"/>
              <a:t>Often used with SOCKS protocol</a:t>
            </a:r>
          </a:p>
          <a:p>
            <a:pPr lvl="1"/>
            <a:r>
              <a:rPr lang="en-US" i="1" dirty="0"/>
              <a:t>Example:</a:t>
            </a:r>
            <a:r>
              <a:rPr lang="en-US" dirty="0"/>
              <a:t> Secure relay for remote user VPN access</a:t>
            </a:r>
          </a:p>
        </p:txBody>
      </p:sp>
    </p:spTree>
    <p:extLst>
      <p:ext uri="{BB962C8B-B14F-4D97-AF65-F5344CB8AC3E}">
        <p14:creationId xmlns:p14="http://schemas.microsoft.com/office/powerpoint/2010/main" val="1847618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" y="1927123"/>
            <a:ext cx="10842413" cy="3372463"/>
          </a:xfrm>
        </p:spPr>
      </p:pic>
    </p:spTree>
    <p:extLst>
      <p:ext uri="{BB962C8B-B14F-4D97-AF65-F5344CB8AC3E}">
        <p14:creationId xmlns:p14="http://schemas.microsoft.com/office/powerpoint/2010/main" val="3121349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843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76696"/>
            <a:ext cx="10773697" cy="515527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Stallings, W. (2017). </a:t>
            </a:r>
            <a:r>
              <a:rPr lang="en-US" i="1" dirty="0"/>
              <a:t>Cryptography and Network Security: Principles and Practice</a:t>
            </a:r>
            <a:r>
              <a:rPr lang="en-US" dirty="0"/>
              <a:t> (7th ed.). Pearson. Chapter: User Authentication. </a:t>
            </a:r>
          </a:p>
          <a:p>
            <a:r>
              <a:rPr lang="en-US" dirty="0"/>
              <a:t>Stallings, W. (2017). </a:t>
            </a:r>
            <a:r>
              <a:rPr lang="en-US" i="1" dirty="0"/>
              <a:t>Cryptography and Network Security: Principles and Practice</a:t>
            </a:r>
            <a:r>
              <a:rPr lang="en-US" dirty="0"/>
              <a:t> (7th ed.). Pearson. Chapter: Access Control.</a:t>
            </a:r>
          </a:p>
          <a:p>
            <a:r>
              <a:rPr lang="en-US" dirty="0"/>
              <a:t>Stallings, W. (2017). </a:t>
            </a:r>
            <a:r>
              <a:rPr lang="en-US" i="1" dirty="0"/>
              <a:t>Cryptography and Network Security: Principles and Practice</a:t>
            </a:r>
            <a:r>
              <a:rPr lang="en-US" dirty="0"/>
              <a:t> (7th ed.). Pearson. Chapter: Wireless security.</a:t>
            </a:r>
          </a:p>
          <a:p>
            <a:r>
              <a:rPr lang="en-US" dirty="0"/>
              <a:t>Stallings, W. (2017). </a:t>
            </a:r>
            <a:r>
              <a:rPr lang="en-US" i="1" dirty="0"/>
              <a:t>Cryptography and Network Security: Principles and Practice</a:t>
            </a:r>
            <a:r>
              <a:rPr lang="en-US" dirty="0"/>
              <a:t> (7th ed.). Pearson. Chapter: Firewalls.</a:t>
            </a:r>
          </a:p>
          <a:p>
            <a:r>
              <a:rPr lang="en-US" dirty="0">
                <a:hlinkClick r:id="rId2"/>
              </a:rPr>
              <a:t>https://sheerazali.com/how-to-kerberos-its-components-and-function/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https://www.youtube.com/watch?v=5N242XcKAsM</a:t>
            </a:r>
            <a:endParaRPr lang="en-US" dirty="0"/>
          </a:p>
          <a:p>
            <a:r>
              <a:rPr lang="en-US" dirty="0">
                <a:hlinkClick r:id="rId4"/>
              </a:rPr>
              <a:t>https://www.slideshare.net/slideshow/009-authentication-and-access-control-pptx/273786341#4</a:t>
            </a:r>
            <a:endParaRPr lang="en-US" dirty="0"/>
          </a:p>
          <a:p>
            <a:r>
              <a:rPr lang="en-US" dirty="0">
                <a:hlinkClick r:id="rId5"/>
              </a:rPr>
              <a:t>https://www.apono.io/blog/rbac-vs-abac-choosing-the-right-access-control-model-for-your-organization/</a:t>
            </a:r>
            <a:endParaRPr lang="en-US" dirty="0"/>
          </a:p>
          <a:p>
            <a:r>
              <a:rPr lang="en-US" dirty="0">
                <a:hlinkClick r:id="rId6"/>
              </a:rPr>
              <a:t>https://levelup.gitconnected.com/implementing-role-based-access-control-rbac-in-elasticsearch-for-security-65a44042aaf5?gi=0fa7d24977ab</a:t>
            </a:r>
            <a:endParaRPr lang="en-US" dirty="0"/>
          </a:p>
          <a:p>
            <a:r>
              <a:rPr lang="en-US" dirty="0"/>
              <a:t>https://www.geeksforgeeks.org/computer-networks/difference-between-dac-and-mac/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2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62" y="16290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of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692" y="1110395"/>
            <a:ext cx="10515600" cy="5519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prove your identity? There are four general categories, which we call 'factors of authentication':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know: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is the most common—a password, a PIN, or answers to security questions.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possess: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physical object you have, like a smart card, a security token that generates codes, or even your physical house key.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are (Static Biometrics):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uses your unique physical characteristics, like your fingerprint, your retina pattern, or your face.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do (Dynamic Biometrics):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uses behavioral patterns, like your voice rhythm, your handwriting, or even your unique typing rhythm.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Multi-factor authentication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combines these for stronger security. For logging into a network, the most common combination is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know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(a password) used with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possess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(a cryptographic key).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31D899-63F3-FF40-9AA4-B8E92CA3B3D6}"/>
                  </a:ext>
                </a:extLst>
              </p14:cNvPr>
              <p14:cNvContentPartPr/>
              <p14:nvPr/>
            </p14:nvContentPartPr>
            <p14:xfrm>
              <a:off x="1090154" y="2190518"/>
              <a:ext cx="2071080" cy="7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31D899-63F3-FF40-9AA4-B8E92CA3B3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154" y="2172878"/>
                <a:ext cx="21067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1DCED0-978F-C6AD-19CE-32E1DAE5C242}"/>
                  </a:ext>
                </a:extLst>
              </p14:cNvPr>
              <p14:cNvContentPartPr/>
              <p14:nvPr/>
            </p14:nvContentPartPr>
            <p14:xfrm>
              <a:off x="2246834" y="3011318"/>
              <a:ext cx="1436040" cy="40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1DCED0-978F-C6AD-19CE-32E1DAE5C2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834" y="2993678"/>
                <a:ext cx="1471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126370-C9E2-EEEE-22C8-085D98208F01}"/>
                  </a:ext>
                </a:extLst>
              </p14:cNvPr>
              <p14:cNvContentPartPr/>
              <p14:nvPr/>
            </p14:nvContentPartPr>
            <p14:xfrm>
              <a:off x="2467154" y="3788198"/>
              <a:ext cx="2697840" cy="56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126370-C9E2-EEEE-22C8-085D98208F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9514" y="3770558"/>
                <a:ext cx="2733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97D3B2-B5AC-7837-6848-612DEED78949}"/>
                  </a:ext>
                </a:extLst>
              </p14:cNvPr>
              <p14:cNvContentPartPr/>
              <p14:nvPr/>
            </p14:nvContentPartPr>
            <p14:xfrm>
              <a:off x="3459314" y="4523318"/>
              <a:ext cx="2451960" cy="14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97D3B2-B5AC-7837-6848-612DEED789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1314" y="4505318"/>
                <a:ext cx="24876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BB90A4-F123-3E7A-CD36-B1E14A9CFD10}"/>
                  </a:ext>
                </a:extLst>
              </p14:cNvPr>
              <p14:cNvContentPartPr/>
              <p14:nvPr/>
            </p14:nvContentPartPr>
            <p14:xfrm>
              <a:off x="1839674" y="4967198"/>
              <a:ext cx="1067760" cy="23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BB90A4-F123-3E7A-CD36-B1E14A9CFD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1674" y="4949558"/>
                <a:ext cx="11034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6B444C-3DD8-0BE2-13B6-64CC924287FC}"/>
                  </a:ext>
                </a:extLst>
              </p14:cNvPr>
              <p14:cNvContentPartPr/>
              <p14:nvPr/>
            </p14:nvContentPartPr>
            <p14:xfrm>
              <a:off x="1167554" y="5388038"/>
              <a:ext cx="1829160" cy="3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6B444C-3DD8-0BE2-13B6-64CC924287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9554" y="5370038"/>
                <a:ext cx="186480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43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62" y="417879"/>
            <a:ext cx="10515600" cy="1325563"/>
          </a:xfrm>
        </p:spPr>
        <p:txBody>
          <a:bodyPr/>
          <a:lstStyle/>
          <a:p>
            <a:r>
              <a:rPr lang="en-US" b="1" dirty="0"/>
              <a:t>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5" y="1556238"/>
            <a:ext cx="10650415" cy="46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Often, it's not enough for just the server to verify you. You might also want to verify that you're talking to the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server and not a fake one set up by a hacker. This two-way verification is called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Authentication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goals here are to confirm each other's identity. Securely exchange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key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they can use to encrypt the rest of their conversation. The biggest threat to this process is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 Attack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Imagine an eavesdropper records your login sequence and just plays it back later to impersonate you.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types of replay attacks: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1: Just copy and replay the message later.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2 &amp; 3: Replay a message while its timestamp is still valid, possibly while blocking the original message.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4: Send your own message back to you, which can cause confusion.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39C9D9-C8E9-387D-CC7A-DA7F6FF82E04}"/>
                  </a:ext>
                </a:extLst>
              </p14:cNvPr>
              <p14:cNvContentPartPr/>
              <p14:nvPr/>
            </p14:nvContentPartPr>
            <p14:xfrm>
              <a:off x="9595874" y="2125358"/>
              <a:ext cx="1211400" cy="1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39C9D9-C8E9-387D-CC7A-DA7F6FF82E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7874" y="2107358"/>
                <a:ext cx="1247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82D023-818D-FE36-873E-E608619B28E3}"/>
                  </a:ext>
                </a:extLst>
              </p14:cNvPr>
              <p14:cNvContentPartPr/>
              <p14:nvPr/>
            </p14:nvContentPartPr>
            <p14:xfrm>
              <a:off x="925274" y="2378438"/>
              <a:ext cx="144252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82D023-818D-FE36-873E-E608619B28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274" y="2360438"/>
                <a:ext cx="14781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3C0BC6-BA4D-7155-7BFA-05113F0724E4}"/>
                  </a:ext>
                </a:extLst>
              </p14:cNvPr>
              <p14:cNvContentPartPr/>
              <p14:nvPr/>
            </p14:nvContentPartPr>
            <p14:xfrm>
              <a:off x="9166034" y="3095558"/>
              <a:ext cx="1133640" cy="7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3C0BC6-BA4D-7155-7BFA-05113F0724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8034" y="3077558"/>
                <a:ext cx="1169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484FB3-BA5D-9428-739D-A154087F59C0}"/>
                  </a:ext>
                </a:extLst>
              </p14:cNvPr>
              <p14:cNvContentPartPr/>
              <p14:nvPr/>
            </p14:nvContentPartPr>
            <p14:xfrm>
              <a:off x="8758397" y="3385718"/>
              <a:ext cx="1931400" cy="9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484FB3-BA5D-9428-739D-A154087F59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0397" y="3368078"/>
                <a:ext cx="19670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6677C2-9758-0AD3-5409-760762D3803E}"/>
                  </a:ext>
                </a:extLst>
              </p14:cNvPr>
              <p14:cNvContentPartPr/>
              <p14:nvPr/>
            </p14:nvContentPartPr>
            <p14:xfrm>
              <a:off x="5287997" y="4900958"/>
              <a:ext cx="1397880" cy="79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6677C2-9758-0AD3-5409-760762D380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0357" y="4883318"/>
                <a:ext cx="14335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0792F3-74AF-8E24-8D67-B128C182E0F3}"/>
                  </a:ext>
                </a:extLst>
              </p14:cNvPr>
              <p14:cNvContentPartPr/>
              <p14:nvPr/>
            </p14:nvContentPartPr>
            <p14:xfrm>
              <a:off x="3305117" y="5584598"/>
              <a:ext cx="1871280" cy="10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0792F3-74AF-8E24-8D67-B128C182E0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7117" y="5566958"/>
                <a:ext cx="1906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A26A98-C657-659D-3015-9C999E128555}"/>
                  </a:ext>
                </a:extLst>
              </p14:cNvPr>
              <p14:cNvContentPartPr/>
              <p14:nvPr/>
            </p14:nvContentPartPr>
            <p14:xfrm>
              <a:off x="2688077" y="4493438"/>
              <a:ext cx="802800" cy="45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A26A98-C657-659D-3015-9C999E1285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0077" y="4475798"/>
                <a:ext cx="83844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39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69" y="470632"/>
            <a:ext cx="10515600" cy="83942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Countering Replay Attacks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31" y="1429970"/>
            <a:ext cx="10515600" cy="46894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how do we stop these replay attacks? We have two main weapons: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Every message gets a 'born-on' date. If a message arrives too late, it's rejected. Simple, right? The problem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all computers involved to have perfectly synchronized clocks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If clocks drift apart, it causes big problems.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Challenge/Response: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This is like a secret handshake.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 You (Party A) say, "Prove you're real by answering this random number I just made up: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(Party B) has to take that number, encrypt it with your shared secret key, and send the encrypted result back.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decrypt it, and if it gives you back '57', you know it's the real server.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Challenge/Response is very secure but requires extra back-and-forth messages (a 'handshake'), which isn't ideal for all situations.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2CD18A-1DDD-D9C9-90AE-4660AD166C10}"/>
                  </a:ext>
                </a:extLst>
              </p14:cNvPr>
              <p14:cNvContentPartPr/>
              <p14:nvPr/>
            </p14:nvContentPartPr>
            <p14:xfrm>
              <a:off x="1134677" y="2154518"/>
              <a:ext cx="975240" cy="27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2CD18A-1DDD-D9C9-90AE-4660AD166C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6677" y="2136518"/>
                <a:ext cx="1010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DB951D-44CE-75C5-C9D2-5D945BB750AD}"/>
                  </a:ext>
                </a:extLst>
              </p14:cNvPr>
              <p14:cNvContentPartPr/>
              <p14:nvPr/>
            </p14:nvContentPartPr>
            <p14:xfrm>
              <a:off x="1255637" y="3528998"/>
              <a:ext cx="2382840" cy="117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DB951D-44CE-75C5-C9D2-5D945BB75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7997" y="3511358"/>
                <a:ext cx="24184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934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Authentication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authentication needs to be mutual. The classic example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you send an email, you and the recipient aren't online at the same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time.This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creates special requirements: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envelope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(the 'To:' and 'From:' addresses) must be readable by the email system so it can route the message.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the message should be encrypted so the mail servers can't read it.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recipient also wants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assurance that the email actually came from you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need a way to authenticate the sender without requiring the recipient to be online for a complex handshake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D8502C-95EF-ED24-2282-2387236B778F}"/>
                  </a:ext>
                </a:extLst>
              </p14:cNvPr>
              <p14:cNvContentPartPr/>
              <p14:nvPr/>
            </p14:nvContentPartPr>
            <p14:xfrm>
              <a:off x="1079597" y="1155518"/>
              <a:ext cx="5816880" cy="17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D8502C-95EF-ED24-2282-2387236B77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597" y="1137518"/>
                <a:ext cx="585252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16" y="189279"/>
            <a:ext cx="10515600" cy="8482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Authentication Using Symmetric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30" y="1037492"/>
            <a:ext cx="10515600" cy="51083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let's talk about how to do this authentication practically using symmetric encryption, where everyone shares a secret key.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secret keys between every possible pair of users is a nightmare. The solution is to use a trusted middleman called 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Distribution Center (KDC)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.Here's how it works: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and every other user have a single, long-term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you share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with the KDC.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want to talk to someone else, you ask the KDC for a temporary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KDC generates this session key and sends it to both of you, but it's encrypted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package using your respective master keys.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way, you only have to protect one master key, and the KDC handles the rest.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1CFEBC-B7DD-BEDE-E466-7398C13D8594}"/>
              </a:ext>
            </a:extLst>
          </p:cNvPr>
          <p:cNvGrpSpPr/>
          <p:nvPr/>
        </p:nvGrpSpPr>
        <p:grpSpPr>
          <a:xfrm>
            <a:off x="396317" y="737198"/>
            <a:ext cx="8659080" cy="265680"/>
            <a:chOff x="396317" y="737198"/>
            <a:chExt cx="86590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B02A64-B1E0-5A49-3099-7E3C2518B5A9}"/>
                    </a:ext>
                  </a:extLst>
                </p14:cNvPr>
                <p14:cNvContentPartPr/>
                <p14:nvPr/>
              </p14:nvContentPartPr>
              <p14:xfrm>
                <a:off x="396317" y="891638"/>
                <a:ext cx="3559320" cy="111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B02A64-B1E0-5A49-3099-7E3C2518B5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317" y="873638"/>
                  <a:ext cx="3594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053E7B-3935-783F-477A-00B058B86DC8}"/>
                    </a:ext>
                  </a:extLst>
                </p14:cNvPr>
                <p14:cNvContentPartPr/>
                <p14:nvPr/>
              </p14:nvContentPartPr>
              <p14:xfrm>
                <a:off x="5398157" y="737198"/>
                <a:ext cx="3657240" cy="122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053E7B-3935-783F-477A-00B058B86D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0157" y="719558"/>
                  <a:ext cx="36928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6C28B0-4B1D-BF81-C144-5E6A845922D9}"/>
                  </a:ext>
                </a:extLst>
              </p14:cNvPr>
              <p14:cNvContentPartPr/>
              <p14:nvPr/>
            </p14:nvContentPartPr>
            <p14:xfrm>
              <a:off x="1013357" y="1596518"/>
              <a:ext cx="2213640" cy="12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6C28B0-4B1D-BF81-C144-5E6A845922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5717" y="1578878"/>
                <a:ext cx="22492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CEFE51-9517-6F4A-3148-B7A60EF7DEC2}"/>
                  </a:ext>
                </a:extLst>
              </p14:cNvPr>
              <p14:cNvContentPartPr/>
              <p14:nvPr/>
            </p14:nvContentPartPr>
            <p14:xfrm>
              <a:off x="7766597" y="2478518"/>
              <a:ext cx="2403720" cy="144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CEFE51-9517-6F4A-3148-B7A60EF7DE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8597" y="2460518"/>
                <a:ext cx="2439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BF6D38-61B2-17EA-567D-0E96BFD3C852}"/>
                  </a:ext>
                </a:extLst>
              </p14:cNvPr>
              <p14:cNvContentPartPr/>
              <p14:nvPr/>
            </p14:nvContentPartPr>
            <p14:xfrm>
              <a:off x="1123157" y="2738078"/>
              <a:ext cx="1361160" cy="27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BF6D38-61B2-17EA-567D-0E96BFD3C8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5517" y="2720078"/>
                <a:ext cx="1396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998575-B3DA-65C0-E3CF-4EF90AB79C09}"/>
                  </a:ext>
                </a:extLst>
              </p14:cNvPr>
              <p14:cNvContentPartPr/>
              <p14:nvPr/>
            </p14:nvContentPartPr>
            <p14:xfrm>
              <a:off x="7711517" y="3211838"/>
              <a:ext cx="1635840" cy="3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998575-B3DA-65C0-E3CF-4EF90AB79C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93517" y="3193838"/>
                <a:ext cx="167148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794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3537</Words>
  <Application>Microsoft Office PowerPoint</Application>
  <PresentationFormat>Widescreen</PresentationFormat>
  <Paragraphs>255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Wingdings</vt:lpstr>
      <vt:lpstr>Office Theme</vt:lpstr>
      <vt:lpstr>User Authentication and Access Control and wireless security and firewall</vt:lpstr>
      <vt:lpstr>Remote User-Authentication Principles</vt:lpstr>
      <vt:lpstr>PowerPoint Presentation</vt:lpstr>
      <vt:lpstr>NIST Model for Electronic User Authentication</vt:lpstr>
      <vt:lpstr>Means of Authentication</vt:lpstr>
      <vt:lpstr> Mutual Authentication:</vt:lpstr>
      <vt:lpstr>Countering Replay Attacks</vt:lpstr>
      <vt:lpstr>One-Way Authentication</vt:lpstr>
      <vt:lpstr>Remote Authentication Using Symmetric Encryption</vt:lpstr>
      <vt:lpstr>Needham-Schroeder Protocol</vt:lpstr>
      <vt:lpstr>Denning Protocol Improvement</vt:lpstr>
      <vt:lpstr>Suppress-Replay Attacks</vt:lpstr>
      <vt:lpstr>Enhanced Authentication Protocol</vt:lpstr>
      <vt:lpstr> Subsequent Session Protocol</vt:lpstr>
      <vt:lpstr>One-Way Authentication with Symmetric Encryption</vt:lpstr>
      <vt:lpstr>Access Control</vt:lpstr>
      <vt:lpstr>PowerPoint Presentation</vt:lpstr>
      <vt:lpstr>PowerPoint Presentation</vt:lpstr>
      <vt:lpstr>Authentication and Access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Discretionary Access Control(DAC)</vt:lpstr>
      <vt:lpstr>DAC Diagram:</vt:lpstr>
      <vt:lpstr>Mandatory Access Control (MAC)</vt:lpstr>
      <vt:lpstr>MAC Diagram:</vt:lpstr>
      <vt:lpstr>Role-Based Access Control (RBAC)</vt:lpstr>
      <vt:lpstr>RBAC Diagram:</vt:lpstr>
      <vt:lpstr>Attribute-Based Access Control (ABAC)</vt:lpstr>
      <vt:lpstr>ABAC Diagram:</vt:lpstr>
      <vt:lpstr>PowerPoint Presentation</vt:lpstr>
      <vt:lpstr>PowerPoint Presentation</vt:lpstr>
      <vt:lpstr>DDoS Attack</vt:lpstr>
      <vt:lpstr>Intro:</vt:lpstr>
      <vt:lpstr>Types of DoS Attack</vt:lpstr>
      <vt:lpstr>Wireless security</vt:lpstr>
      <vt:lpstr>Wireless Network Components &amp; Attack Points</vt:lpstr>
      <vt:lpstr>Securing Wireless Transmissions</vt:lpstr>
      <vt:lpstr>Securing Wireless Networks – Best Practices</vt:lpstr>
      <vt:lpstr>Firework </vt:lpstr>
      <vt:lpstr>Firewall characteristics:</vt:lpstr>
      <vt:lpstr>Types of firewall</vt:lpstr>
      <vt:lpstr>Summary: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Authentication</dc:title>
  <dc:creator>Kanwal</dc:creator>
  <cp:lastModifiedBy>Imama Kainat</cp:lastModifiedBy>
  <cp:revision>74</cp:revision>
  <dcterms:created xsi:type="dcterms:W3CDTF">2025-11-19T05:00:40Z</dcterms:created>
  <dcterms:modified xsi:type="dcterms:W3CDTF">2025-12-25T16:24:35Z</dcterms:modified>
</cp:coreProperties>
</file>